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57" r:id="rId3"/>
    <p:sldId id="272" r:id="rId4"/>
    <p:sldId id="258" r:id="rId5"/>
    <p:sldId id="290" r:id="rId6"/>
    <p:sldId id="289" r:id="rId7"/>
    <p:sldId id="259" r:id="rId8"/>
    <p:sldId id="274" r:id="rId9"/>
    <p:sldId id="291" r:id="rId10"/>
    <p:sldId id="292" r:id="rId11"/>
    <p:sldId id="281" r:id="rId12"/>
    <p:sldId id="282" r:id="rId13"/>
    <p:sldId id="283" r:id="rId14"/>
    <p:sldId id="284" r:id="rId15"/>
    <p:sldId id="285" r:id="rId16"/>
    <p:sldId id="278" r:id="rId17"/>
    <p:sldId id="286" r:id="rId18"/>
    <p:sldId id="287" r:id="rId19"/>
    <p:sldId id="265" r:id="rId20"/>
    <p:sldId id="275" r:id="rId21"/>
    <p:sldId id="276" r:id="rId22"/>
    <p:sldId id="277" r:id="rId23"/>
    <p:sldId id="260" r:id="rId24"/>
    <p:sldId id="293" r:id="rId25"/>
    <p:sldId id="264"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AF47"/>
    <a:srgbClr val="7EB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Stile scuro 1 - Colore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Stile chiaro 2 - Color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Stile chiaro 3 - Color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9"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4" y="0"/>
            <a:ext cx="2971800" cy="458788"/>
          </a:xfrm>
          <a:prstGeom prst="rect">
            <a:avLst/>
          </a:prstGeom>
        </p:spPr>
        <p:txBody>
          <a:bodyPr vert="horz" lIns="91440" tIns="45720" rIns="91440" bIns="45720" rtlCol="0"/>
          <a:lstStyle>
            <a:lvl1pPr algn="r">
              <a:defRPr sz="1200"/>
            </a:lvl1pPr>
          </a:lstStyle>
          <a:p>
            <a:fld id="{FEBE370D-472D-4E9F-ADA5-D9071363F898}" type="datetimeFigureOut">
              <a:rPr lang="it-IT" smtClean="0"/>
              <a:t>04/04/2018</a:t>
            </a:fld>
            <a:endParaRPr lang="it-IT"/>
          </a:p>
        </p:txBody>
      </p:sp>
      <p:sp>
        <p:nvSpPr>
          <p:cNvPr id="4" name="Segnaposto piè di pagina 3"/>
          <p:cNvSpPr>
            <a:spLocks noGrp="1"/>
          </p:cNvSpPr>
          <p:nvPr>
            <p:ph type="ftr" sz="quarter" idx="2"/>
          </p:nvPr>
        </p:nvSpPr>
        <p:spPr>
          <a:xfrm>
            <a:off x="0" y="8685214"/>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4" y="8685214"/>
            <a:ext cx="2971800" cy="458787"/>
          </a:xfrm>
          <a:prstGeom prst="rect">
            <a:avLst/>
          </a:prstGeom>
        </p:spPr>
        <p:txBody>
          <a:bodyPr vert="horz" lIns="91440" tIns="45720" rIns="91440" bIns="45720" rtlCol="0" anchor="b"/>
          <a:lstStyle>
            <a:lvl1pPr algn="r">
              <a:defRPr sz="1200"/>
            </a:lvl1pPr>
          </a:lstStyle>
          <a:p>
            <a:fld id="{ED97510E-24D9-4BB1-9A1E-AB80415248D7}" type="slidenum">
              <a:rPr lang="it-IT" smtClean="0"/>
              <a:t>‹N›</a:t>
            </a:fld>
            <a:endParaRPr lang="it-IT"/>
          </a:p>
        </p:txBody>
      </p:sp>
    </p:spTree>
    <p:extLst>
      <p:ext uri="{BB962C8B-B14F-4D97-AF65-F5344CB8AC3E}">
        <p14:creationId xmlns:p14="http://schemas.microsoft.com/office/powerpoint/2010/main" val="29940419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73D176D-8B07-42FD-AA35-5446BCC0B796}" type="datetimeFigureOut">
              <a:rPr lang="it-IT" smtClean="0"/>
              <a:t>04/04/2018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142973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3D176D-8B07-42FD-AA35-5446BCC0B796}" type="datetimeFigureOut">
              <a:rPr lang="it-IT" smtClean="0"/>
              <a:t>04/04/2018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120798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3D176D-8B07-42FD-AA35-5446BCC0B796}" type="datetimeFigureOut">
              <a:rPr lang="it-IT" smtClean="0"/>
              <a:t>04/04/2018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170428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3D176D-8B07-42FD-AA35-5446BCC0B796}" type="datetimeFigureOut">
              <a:rPr lang="it-IT" smtClean="0"/>
              <a:t>04/04/2018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1787503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3D176D-8B07-42FD-AA35-5446BCC0B796}" type="datetimeFigureOut">
              <a:rPr lang="it-IT" smtClean="0"/>
              <a:t>04/04/2018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2483145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73D176D-8B07-42FD-AA35-5446BCC0B796}" type="datetimeFigureOut">
              <a:rPr lang="it-IT" smtClean="0"/>
              <a:t>04/04/2018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635328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73D176D-8B07-42FD-AA35-5446BCC0B796}" type="datetimeFigureOut">
              <a:rPr lang="it-IT" smtClean="0"/>
              <a:t>04/04/2018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245607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73D176D-8B07-42FD-AA35-5446BCC0B796}" type="datetimeFigureOut">
              <a:rPr lang="it-IT" smtClean="0"/>
              <a:t>04/04/2018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3181179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73D176D-8B07-42FD-AA35-5446BCC0B796}" type="datetimeFigureOut">
              <a:rPr lang="it-IT" smtClean="0"/>
              <a:t>04/04/2018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2860194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3D176D-8B07-42FD-AA35-5446BCC0B796}" type="datetimeFigureOut">
              <a:rPr lang="it-IT" smtClean="0"/>
              <a:t>04/04/2018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252478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3D176D-8B07-42FD-AA35-5446BCC0B796}" type="datetimeFigureOut">
              <a:rPr lang="it-IT" smtClean="0"/>
              <a:t>04/04/2018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08426-18D9-48C2-9FD8-AFC825B017C9}" type="slidenum">
              <a:rPr lang="it-IT" smtClean="0"/>
              <a:t>‹N›</a:t>
            </a:fld>
            <a:endParaRPr lang="it-IT"/>
          </a:p>
        </p:txBody>
      </p:sp>
    </p:spTree>
    <p:extLst>
      <p:ext uri="{BB962C8B-B14F-4D97-AF65-F5344CB8AC3E}">
        <p14:creationId xmlns:p14="http://schemas.microsoft.com/office/powerpoint/2010/main" val="3777569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D176D-8B07-42FD-AA35-5446BCC0B796}" type="datetimeFigureOut">
              <a:rPr lang="it-IT" smtClean="0"/>
              <a:t>04/04/2018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608426-18D9-48C2-9FD8-AFC825B017C9}" type="slidenum">
              <a:rPr lang="it-IT" smtClean="0"/>
              <a:t>‹N›</a:t>
            </a:fld>
            <a:endParaRPr lang="it-IT"/>
          </a:p>
        </p:txBody>
      </p:sp>
    </p:spTree>
    <p:extLst>
      <p:ext uri="{BB962C8B-B14F-4D97-AF65-F5344CB8AC3E}">
        <p14:creationId xmlns:p14="http://schemas.microsoft.com/office/powerpoint/2010/main" val="3410756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91048" y="1079157"/>
            <a:ext cx="9144000" cy="1927654"/>
          </a:xfrm>
        </p:spPr>
        <p:txBody>
          <a:bodyPr>
            <a:normAutofit/>
          </a:bodyPr>
          <a:lstStyle/>
          <a:p>
            <a:pPr algn="l"/>
            <a:r>
              <a:rPr lang="it-IT" b="1" dirty="0" smtClean="0">
                <a:solidFill>
                  <a:schemeClr val="accent6">
                    <a:lumMod val="50000"/>
                  </a:schemeClr>
                </a:solidFill>
                <a:effectLst>
                  <a:outerShdw blurRad="38100" dist="38100" dir="2700000" algn="tl">
                    <a:srgbClr val="000000">
                      <a:alpha val="43137"/>
                    </a:srgbClr>
                  </a:outerShdw>
                </a:effectLst>
              </a:rPr>
              <a:t>Ipotesi ACN 2018</a:t>
            </a:r>
            <a:br>
              <a:rPr lang="it-IT" b="1" dirty="0" smtClean="0">
                <a:solidFill>
                  <a:schemeClr val="accent6">
                    <a:lumMod val="50000"/>
                  </a:schemeClr>
                </a:solidFill>
                <a:effectLst>
                  <a:outerShdw blurRad="38100" dist="38100" dir="2700000" algn="tl">
                    <a:srgbClr val="000000">
                      <a:alpha val="43137"/>
                    </a:srgbClr>
                  </a:outerShdw>
                </a:effectLst>
              </a:rPr>
            </a:br>
            <a:r>
              <a:rPr lang="it-IT" sz="1600" b="1" dirty="0" smtClean="0">
                <a:solidFill>
                  <a:schemeClr val="accent6">
                    <a:lumMod val="50000"/>
                  </a:schemeClr>
                </a:solidFill>
                <a:effectLst>
                  <a:outerShdw blurRad="38100" dist="38100" dir="2700000" algn="tl">
                    <a:srgbClr val="000000">
                      <a:alpha val="43137"/>
                    </a:srgbClr>
                  </a:outerShdw>
                </a:effectLst>
              </a:rPr>
              <a:t/>
            </a:r>
            <a:br>
              <a:rPr lang="it-IT" sz="1600" b="1" dirty="0" smtClean="0">
                <a:solidFill>
                  <a:schemeClr val="accent6">
                    <a:lumMod val="50000"/>
                  </a:schemeClr>
                </a:solidFill>
                <a:effectLst>
                  <a:outerShdw blurRad="38100" dist="38100" dir="2700000" algn="tl">
                    <a:srgbClr val="000000">
                      <a:alpha val="43137"/>
                    </a:srgbClr>
                  </a:outerShdw>
                </a:effectLst>
              </a:rPr>
            </a:br>
            <a:r>
              <a:rPr lang="it-IT" sz="3600" b="1" dirty="0" smtClean="0">
                <a:solidFill>
                  <a:schemeClr val="accent6">
                    <a:lumMod val="50000"/>
                  </a:schemeClr>
                </a:solidFill>
                <a:effectLst>
                  <a:outerShdw blurRad="38100" dist="38100" dir="2700000" algn="tl">
                    <a:srgbClr val="000000">
                      <a:alpha val="43137"/>
                    </a:srgbClr>
                  </a:outerShdw>
                </a:effectLst>
              </a:rPr>
              <a:t>Arretrati </a:t>
            </a:r>
            <a:r>
              <a:rPr lang="it-IT" sz="3600" b="1" dirty="0">
                <a:solidFill>
                  <a:schemeClr val="accent6">
                    <a:lumMod val="50000"/>
                  </a:schemeClr>
                </a:solidFill>
                <a:effectLst>
                  <a:outerShdw blurRad="38100" dist="38100" dir="2700000" algn="tl">
                    <a:srgbClr val="000000">
                      <a:alpha val="43137"/>
                    </a:srgbClr>
                  </a:outerShdw>
                </a:effectLst>
              </a:rPr>
              <a:t>e </a:t>
            </a:r>
            <a:r>
              <a:rPr lang="it-IT" sz="3600" b="1" dirty="0" err="1" smtClean="0">
                <a:solidFill>
                  <a:schemeClr val="accent6">
                    <a:lumMod val="50000"/>
                  </a:schemeClr>
                </a:solidFill>
                <a:effectLst>
                  <a:outerShdw blurRad="38100" dist="38100" dir="2700000" algn="tl">
                    <a:srgbClr val="000000">
                      <a:alpha val="43137"/>
                    </a:srgbClr>
                  </a:outerShdw>
                </a:effectLst>
              </a:rPr>
              <a:t>highlight</a:t>
            </a:r>
            <a:r>
              <a:rPr lang="it-IT" sz="3600" b="1" dirty="0" smtClean="0">
                <a:solidFill>
                  <a:schemeClr val="accent6">
                    <a:lumMod val="50000"/>
                  </a:schemeClr>
                </a:solidFill>
                <a:effectLst>
                  <a:outerShdw blurRad="38100" dist="38100" dir="2700000" algn="tl">
                    <a:srgbClr val="000000">
                      <a:alpha val="43137"/>
                    </a:srgbClr>
                  </a:outerShdw>
                </a:effectLst>
              </a:rPr>
              <a:t> normativi</a:t>
            </a:r>
            <a:endParaRPr lang="it-IT" b="1" dirty="0">
              <a:solidFill>
                <a:schemeClr val="accent6">
                  <a:lumMod val="50000"/>
                </a:schemeClr>
              </a:solidFill>
              <a:effectLst>
                <a:outerShdw blurRad="38100" dist="38100" dir="2700000" algn="tl">
                  <a:srgbClr val="000000">
                    <a:alpha val="43137"/>
                  </a:srgbClr>
                </a:outerShdw>
              </a:effectLst>
            </a:endParaRPr>
          </a:p>
        </p:txBody>
      </p:sp>
      <p:cxnSp>
        <p:nvCxnSpPr>
          <p:cNvPr id="7" name="Connettore 1 6"/>
          <p:cNvCxnSpPr/>
          <p:nvPr/>
        </p:nvCxnSpPr>
        <p:spPr>
          <a:xfrm flipV="1">
            <a:off x="1550224" y="3187337"/>
            <a:ext cx="8712000" cy="0"/>
          </a:xfrm>
          <a:prstGeom prst="line">
            <a:avLst/>
          </a:prstGeom>
        </p:spPr>
        <p:style>
          <a:lnRef idx="1">
            <a:schemeClr val="accent6"/>
          </a:lnRef>
          <a:fillRef idx="0">
            <a:schemeClr val="accent6"/>
          </a:fillRef>
          <a:effectRef idx="0">
            <a:schemeClr val="accent6"/>
          </a:effectRef>
          <a:fontRef idx="minor">
            <a:schemeClr val="tx1"/>
          </a:fontRef>
        </p:style>
      </p:cxnSp>
      <p:pic>
        <p:nvPicPr>
          <p:cNvPr id="9" name="Immagine 8" descr="fimmg_blu_maggio 20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35923" y="3461760"/>
            <a:ext cx="1885950" cy="800100"/>
          </a:xfrm>
          <a:prstGeom prst="rect">
            <a:avLst/>
          </a:prstGeom>
          <a:noFill/>
          <a:ln>
            <a:noFill/>
          </a:ln>
        </p:spPr>
      </p:pic>
      <p:sp>
        <p:nvSpPr>
          <p:cNvPr id="10" name="Sottotitolo 2"/>
          <p:cNvSpPr>
            <a:spLocks noGrp="1"/>
          </p:cNvSpPr>
          <p:nvPr>
            <p:ph type="subTitle" idx="1"/>
          </p:nvPr>
        </p:nvSpPr>
        <p:spPr>
          <a:xfrm>
            <a:off x="1636855" y="3461760"/>
            <a:ext cx="6400800" cy="562126"/>
          </a:xfrm>
        </p:spPr>
        <p:txBody>
          <a:bodyPr>
            <a:normAutofit/>
          </a:bodyPr>
          <a:lstStyle/>
          <a:p>
            <a:pPr algn="l"/>
            <a:r>
              <a:rPr lang="it-IT" dirty="0" smtClean="0">
                <a:solidFill>
                  <a:schemeClr val="accent6">
                    <a:lumMod val="50000"/>
                  </a:schemeClr>
                </a:solidFill>
                <a:latin typeface="Baskerville Old Face" panose="02020602080505020303" pitchFamily="18" charset="0"/>
              </a:rPr>
              <a:t>Silvestro Scotti, Segretario Generale Nazionale </a:t>
            </a:r>
          </a:p>
          <a:p>
            <a:pPr algn="l"/>
            <a:endParaRPr lang="it-IT" sz="900" dirty="0">
              <a:solidFill>
                <a:schemeClr val="accent6">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val="1910773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10963" y="683741"/>
            <a:ext cx="9803027" cy="881449"/>
          </a:xfrm>
        </p:spPr>
        <p:txBody>
          <a:bodyPr>
            <a:noAutofit/>
          </a:bodyPr>
          <a:lstStyle/>
          <a:p>
            <a:r>
              <a:rPr lang="it-IT" sz="3600" b="1" i="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Highlight</a:t>
            </a:r>
            <a:r>
              <a:rPr lang="it-IT" sz="3600" b="1"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degli aspetti normativi dell’Accordo</a:t>
            </a:r>
            <a:endParaRPr lang="it-IT" sz="3600" b="1"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
        <p:nvSpPr>
          <p:cNvPr id="4" name="Segnaposto contenuto 2"/>
          <p:cNvSpPr txBox="1">
            <a:spLocks/>
          </p:cNvSpPr>
          <p:nvPr/>
        </p:nvSpPr>
        <p:spPr>
          <a:xfrm>
            <a:off x="1884406" y="2583505"/>
            <a:ext cx="8948351" cy="352073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ü"/>
            </a:pPr>
            <a:r>
              <a:rPr lang="it-IT" sz="2800"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Obiettivi prioritari di politica sanitaria </a:t>
            </a:r>
            <a:r>
              <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nazionale</a:t>
            </a:r>
          </a:p>
          <a:p>
            <a:pPr marL="457200" indent="-457200" algn="l">
              <a:buFont typeface="Wingdings" panose="05000000000000000000" pitchFamily="2" charset="2"/>
              <a:buChar char="ü"/>
            </a:pPr>
            <a:r>
              <a:rPr lang="it-IT" sz="2800"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Velocizzazione accesso </a:t>
            </a:r>
            <a:r>
              <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dei </a:t>
            </a:r>
            <a:r>
              <a:rPr lang="it-IT" sz="2800"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giovani </a:t>
            </a:r>
            <a:r>
              <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medici</a:t>
            </a:r>
          </a:p>
          <a:p>
            <a:pPr marL="457200" indent="-457200" algn="l">
              <a:buFont typeface="Wingdings" panose="05000000000000000000" pitchFamily="2" charset="2"/>
              <a:buChar char="ü"/>
            </a:pPr>
            <a:r>
              <a:rPr lang="en-US" sz="2800" i="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Assegnazione</a:t>
            </a:r>
            <a:r>
              <a:rPr lang="en-US"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2800" i="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incarichi</a:t>
            </a:r>
            <a:r>
              <a:rPr lang="en-US"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2800" i="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assistenza</a:t>
            </a:r>
            <a:r>
              <a:rPr lang="en-US"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i="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primaria</a:t>
            </a:r>
            <a:endParaRPr lang="en-US"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marL="457200" indent="-457200" algn="l">
              <a:buFont typeface="Wingdings" panose="05000000000000000000" pitchFamily="2" charset="2"/>
              <a:buChar char="ü"/>
            </a:pPr>
            <a:r>
              <a:rPr lang="it-IT" sz="2800"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Tutela della </a:t>
            </a:r>
            <a:r>
              <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gravidanza</a:t>
            </a:r>
          </a:p>
          <a:p>
            <a:pPr marL="457200" indent="-457200" algn="l">
              <a:buFont typeface="Wingdings" panose="05000000000000000000" pitchFamily="2" charset="2"/>
              <a:buChar char="ü"/>
            </a:pPr>
            <a:r>
              <a:rPr lang="it-IT" sz="2800"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Regolamentazione del diritto di </a:t>
            </a:r>
            <a:r>
              <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sciopero</a:t>
            </a:r>
          </a:p>
          <a:p>
            <a:pPr marL="457200" indent="-457200" algn="l">
              <a:buFont typeface="Wingdings" panose="05000000000000000000" pitchFamily="2" charset="2"/>
              <a:buChar char="ü"/>
            </a:pPr>
            <a:r>
              <a:rPr lang="it-IT" sz="2800"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Sicurezza delle sedi di Continuità Assistenziale </a:t>
            </a:r>
            <a:endPar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algn="l"/>
            <a:endPar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marL="457200" indent="-457200" algn="l">
              <a:buFont typeface="Wingdings" panose="05000000000000000000" pitchFamily="2" charset="2"/>
              <a:buChar char="ü"/>
            </a:pPr>
            <a:endPar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marL="457200" indent="-457200" algn="l">
              <a:buFont typeface="Wingdings" panose="05000000000000000000" pitchFamily="2" charset="2"/>
              <a:buChar char="ü"/>
            </a:pPr>
            <a:endParaRPr lang="it-IT" sz="2800"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marL="457200" indent="-457200" algn="l">
              <a:buFont typeface="Wingdings" panose="05000000000000000000" pitchFamily="2" charset="2"/>
              <a:buChar char="ü"/>
            </a:pPr>
            <a:endParaRPr lang="it-IT" sz="2800"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Tree>
    <p:extLst>
      <p:ext uri="{BB962C8B-B14F-4D97-AF65-F5344CB8AC3E}">
        <p14:creationId xmlns:p14="http://schemas.microsoft.com/office/powerpoint/2010/main" val="3553119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solidFill>
                  <a:schemeClr val="accent6">
                    <a:lumMod val="50000"/>
                  </a:schemeClr>
                </a:solidFill>
                <a:latin typeface="+mn-lt"/>
                <a:ea typeface="+mn-ea"/>
                <a:cs typeface="+mn-cs"/>
              </a:rPr>
              <a:t>Obiettivi prioritari di politica sanitaria nazionale</a:t>
            </a:r>
          </a:p>
        </p:txBody>
      </p:sp>
      <p:sp>
        <p:nvSpPr>
          <p:cNvPr id="3" name="Segnaposto contenuto 2"/>
          <p:cNvSpPr>
            <a:spLocks noGrp="1"/>
          </p:cNvSpPr>
          <p:nvPr>
            <p:ph idx="1"/>
          </p:nvPr>
        </p:nvSpPr>
        <p:spPr>
          <a:xfrm>
            <a:off x="838200" y="1825624"/>
            <a:ext cx="10515600" cy="4682267"/>
          </a:xfrm>
        </p:spPr>
        <p:txBody>
          <a:bodyPr>
            <a:normAutofit/>
          </a:bodyPr>
          <a:lstStyle/>
          <a:p>
            <a:pPr marL="0" indent="0" algn="just">
              <a:buNone/>
            </a:pPr>
            <a:r>
              <a:rPr lang="it-IT" sz="2400" dirty="0" smtClean="0">
                <a:solidFill>
                  <a:schemeClr val="accent6">
                    <a:lumMod val="50000"/>
                  </a:schemeClr>
                </a:solidFill>
              </a:rPr>
              <a:t>Viene prevista nell’ambito degli AAIIRR la definizione di indicatori di performance e di risultato su obiettivi di salute dei cittadini che dovranno tenere conto anche degli obiettivi prioritari di politica sanitaria nazionale: </a:t>
            </a:r>
          </a:p>
          <a:p>
            <a:pPr marL="0" indent="0" algn="just">
              <a:buNone/>
            </a:pPr>
            <a:endParaRPr lang="it-IT" sz="1400" dirty="0" smtClean="0">
              <a:solidFill>
                <a:schemeClr val="accent6">
                  <a:lumMod val="50000"/>
                </a:schemeClr>
              </a:solidFill>
            </a:endParaRPr>
          </a:p>
          <a:p>
            <a:pPr algn="just">
              <a:buFont typeface="Wingdings" panose="05000000000000000000" pitchFamily="2" charset="2"/>
              <a:buChar char="§"/>
            </a:pPr>
            <a:r>
              <a:rPr lang="it-IT" sz="2000" b="1" i="1" dirty="0">
                <a:solidFill>
                  <a:schemeClr val="accent2">
                    <a:lumMod val="75000"/>
                  </a:schemeClr>
                </a:solidFill>
              </a:rPr>
              <a:t>PIANO NAZIONALE DELLA CRONICITÀ </a:t>
            </a:r>
          </a:p>
          <a:p>
            <a:pPr algn="just">
              <a:buFont typeface="Wingdings" panose="05000000000000000000" pitchFamily="2" charset="2"/>
              <a:buChar char="§"/>
            </a:pPr>
            <a:r>
              <a:rPr lang="it-IT" sz="2000" b="1" i="1" dirty="0" smtClean="0">
                <a:solidFill>
                  <a:schemeClr val="accent2">
                    <a:lumMod val="75000"/>
                  </a:schemeClr>
                </a:solidFill>
              </a:rPr>
              <a:t>PIANO </a:t>
            </a:r>
            <a:r>
              <a:rPr lang="it-IT" sz="2000" b="1" i="1" dirty="0">
                <a:solidFill>
                  <a:schemeClr val="accent2">
                    <a:lumMod val="75000"/>
                  </a:schemeClr>
                </a:solidFill>
              </a:rPr>
              <a:t>NAZIONALE PREVENZIONE VACCINALE </a:t>
            </a:r>
            <a:r>
              <a:rPr lang="it-IT" sz="2000" b="1" i="1" dirty="0" smtClean="0">
                <a:solidFill>
                  <a:schemeClr val="accent2">
                    <a:lumMod val="75000"/>
                  </a:schemeClr>
                </a:solidFill>
              </a:rPr>
              <a:t>2017-2019</a:t>
            </a:r>
            <a:endParaRPr lang="it-IT" sz="2000" b="1" dirty="0">
              <a:solidFill>
                <a:schemeClr val="accent2">
                  <a:lumMod val="75000"/>
                </a:schemeClr>
              </a:solidFill>
            </a:endParaRPr>
          </a:p>
          <a:p>
            <a:pPr algn="just">
              <a:buFont typeface="Wingdings" panose="05000000000000000000" pitchFamily="2" charset="2"/>
              <a:buChar char="§"/>
            </a:pPr>
            <a:r>
              <a:rPr lang="it-IT" sz="2000" b="1" i="1" dirty="0" smtClean="0">
                <a:solidFill>
                  <a:schemeClr val="accent2">
                    <a:lumMod val="75000"/>
                  </a:schemeClr>
                </a:solidFill>
              </a:rPr>
              <a:t>ACCESSO </a:t>
            </a:r>
            <a:r>
              <a:rPr lang="it-IT" sz="2000" b="1" i="1" dirty="0">
                <a:solidFill>
                  <a:schemeClr val="accent2">
                    <a:lumMod val="75000"/>
                  </a:schemeClr>
                </a:solidFill>
              </a:rPr>
              <a:t>IMPROPRIO AL PRONTO </a:t>
            </a:r>
            <a:r>
              <a:rPr lang="it-IT" sz="2000" b="1" i="1" dirty="0" smtClean="0">
                <a:solidFill>
                  <a:schemeClr val="accent2">
                    <a:lumMod val="75000"/>
                  </a:schemeClr>
                </a:solidFill>
              </a:rPr>
              <a:t>SOCCORSO</a:t>
            </a:r>
          </a:p>
          <a:p>
            <a:pPr algn="just">
              <a:buFont typeface="Wingdings" panose="05000000000000000000" pitchFamily="2" charset="2"/>
              <a:buChar char="§"/>
            </a:pPr>
            <a:r>
              <a:rPr lang="it-IT" sz="2000" b="1" i="1" dirty="0">
                <a:solidFill>
                  <a:schemeClr val="accent2">
                    <a:lumMod val="75000"/>
                  </a:schemeClr>
                </a:solidFill>
              </a:rPr>
              <a:t>GOVERNO DELLE LISTE D'ATTESA E APPROPRIATEZZA</a:t>
            </a:r>
            <a:endParaRPr lang="it-IT" sz="2000" b="1" dirty="0">
              <a:solidFill>
                <a:schemeClr val="accent2">
                  <a:lumMod val="75000"/>
                </a:schemeClr>
              </a:solidFill>
            </a:endParaRPr>
          </a:p>
        </p:txBody>
      </p:sp>
    </p:spTree>
    <p:extLst>
      <p:ext uri="{BB962C8B-B14F-4D97-AF65-F5344CB8AC3E}">
        <p14:creationId xmlns:p14="http://schemas.microsoft.com/office/powerpoint/2010/main" val="1805014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PIANO NAZIONALE DELLA CRONICITÀ (P.N.C.). </a:t>
            </a:r>
          </a:p>
        </p:txBody>
      </p:sp>
      <p:sp>
        <p:nvSpPr>
          <p:cNvPr id="3" name="Segnaposto contenuto 2"/>
          <p:cNvSpPr>
            <a:spLocks noGrp="1"/>
          </p:cNvSpPr>
          <p:nvPr>
            <p:ph idx="1"/>
          </p:nvPr>
        </p:nvSpPr>
        <p:spPr/>
        <p:txBody>
          <a:bodyPr>
            <a:normAutofit/>
          </a:bodyPr>
          <a:lstStyle/>
          <a:p>
            <a:pPr marL="0" indent="0" algn="just">
              <a:buNone/>
            </a:pPr>
            <a:r>
              <a:rPr lang="it-IT" sz="2400" dirty="0">
                <a:solidFill>
                  <a:schemeClr val="accent6">
                    <a:lumMod val="50000"/>
                  </a:schemeClr>
                </a:solidFill>
              </a:rPr>
              <a:t>Nell’ambito dell’attuazione del PNC a livello regionale e per migliorare la gestione della cronicità, viene valorizzato il ruolo del medico di medicina generale prevedendo una partecipazione attiva nella valutazione dei casi e nell’individuazione della terapia ritenuta più idonea. </a:t>
            </a:r>
          </a:p>
          <a:p>
            <a:pPr marL="0" indent="0" algn="just">
              <a:buNone/>
            </a:pPr>
            <a:r>
              <a:rPr lang="it-IT" sz="2400" dirty="0">
                <a:solidFill>
                  <a:schemeClr val="accent6">
                    <a:lumMod val="50000"/>
                  </a:schemeClr>
                </a:solidFill>
              </a:rPr>
              <a:t>In particolare, per rendere più efficaci ed efficienti i servizi sanitari in termini di prevenzione e assistenza e per assicurare maggiore uniformità ed equità di accesso ai cittadini particolare rilievo sarà attribuito al loro ruolo dei medici nell’ambito del coordinamento clinico. </a:t>
            </a:r>
          </a:p>
        </p:txBody>
      </p:sp>
    </p:spTree>
    <p:extLst>
      <p:ext uri="{BB962C8B-B14F-4D97-AF65-F5344CB8AC3E}">
        <p14:creationId xmlns:p14="http://schemas.microsoft.com/office/powerpoint/2010/main" val="1042105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PIANO NAZIONALE PREVENZIONE VACCINALE </a:t>
            </a:r>
            <a:r>
              <a:rPr lang="it-IT" sz="3200" b="1" spc="-5" dirty="0" smtClean="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2017-2019</a:t>
            </a:r>
            <a:endParaRPr lang="it-IT" sz="3200" b="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endParaRPr>
          </a:p>
        </p:txBody>
      </p:sp>
      <p:sp>
        <p:nvSpPr>
          <p:cNvPr id="3" name="Segnaposto contenuto 2"/>
          <p:cNvSpPr>
            <a:spLocks noGrp="1"/>
          </p:cNvSpPr>
          <p:nvPr>
            <p:ph idx="1"/>
          </p:nvPr>
        </p:nvSpPr>
        <p:spPr>
          <a:xfrm>
            <a:off x="1272746" y="1850338"/>
            <a:ext cx="9646508" cy="4351338"/>
          </a:xfrm>
        </p:spPr>
        <p:txBody>
          <a:bodyPr>
            <a:normAutofit/>
          </a:bodyPr>
          <a:lstStyle/>
          <a:p>
            <a:pPr marL="0" indent="0" algn="just">
              <a:buNone/>
            </a:pPr>
            <a:r>
              <a:rPr lang="it-IT" sz="2400" dirty="0">
                <a:solidFill>
                  <a:schemeClr val="accent6">
                    <a:lumMod val="50000"/>
                  </a:schemeClr>
                </a:solidFill>
              </a:rPr>
              <a:t>Riconoscimento e implementazione del ruolo del medico di medicina generale  nell’attuazione del P.N.P.V. prevedono una attiva partecipazione nelle vaccinazioni e nelle relative attività collegate </a:t>
            </a:r>
          </a:p>
          <a:p>
            <a:pPr marL="0" indent="0" algn="just">
              <a:buNone/>
            </a:pPr>
            <a:endParaRPr lang="it-IT" sz="2400" dirty="0">
              <a:solidFill>
                <a:schemeClr val="accent6">
                  <a:lumMod val="50000"/>
                </a:schemeClr>
              </a:solidFill>
            </a:endParaRPr>
          </a:p>
          <a:p>
            <a:pPr marL="0" indent="0" algn="just">
              <a:buNone/>
            </a:pPr>
            <a:endParaRPr lang="it-IT" sz="2400" dirty="0">
              <a:solidFill>
                <a:schemeClr val="accent2">
                  <a:lumMod val="75000"/>
                </a:schemeClr>
              </a:solidFill>
            </a:endParaRPr>
          </a:p>
        </p:txBody>
      </p:sp>
    </p:spTree>
    <p:extLst>
      <p:ext uri="{BB962C8B-B14F-4D97-AF65-F5344CB8AC3E}">
        <p14:creationId xmlns:p14="http://schemas.microsoft.com/office/powerpoint/2010/main" val="2378967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500062"/>
            <a:ext cx="10515600" cy="1325563"/>
          </a:xfrm>
        </p:spPr>
        <p:txBody>
          <a:bodyPr/>
          <a:lstStyle/>
          <a:p>
            <a:pPr algn="ctr"/>
            <a:r>
              <a:rPr lang="it-IT" sz="3200" b="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ACCESSO IMPROPRIO AL PRONTO SOCCORSO</a:t>
            </a:r>
            <a:r>
              <a:rPr lang="it-IT" i="1" dirty="0" smtClean="0">
                <a:solidFill>
                  <a:schemeClr val="accent2">
                    <a:lumMod val="75000"/>
                  </a:schemeClr>
                </a:solidFill>
              </a:rPr>
              <a:t/>
            </a:r>
            <a:br>
              <a:rPr lang="it-IT" i="1" dirty="0" smtClean="0">
                <a:solidFill>
                  <a:schemeClr val="accent2">
                    <a:lumMod val="75000"/>
                  </a:schemeClr>
                </a:solidFill>
              </a:rPr>
            </a:br>
            <a:endParaRPr lang="it-IT" dirty="0">
              <a:solidFill>
                <a:schemeClr val="accent2">
                  <a:lumMod val="75000"/>
                </a:schemeClr>
              </a:solidFill>
            </a:endParaRPr>
          </a:p>
        </p:txBody>
      </p:sp>
      <p:sp>
        <p:nvSpPr>
          <p:cNvPr id="3" name="Segnaposto contenuto 2"/>
          <p:cNvSpPr>
            <a:spLocks noGrp="1"/>
          </p:cNvSpPr>
          <p:nvPr>
            <p:ph idx="1"/>
          </p:nvPr>
        </p:nvSpPr>
        <p:spPr/>
        <p:txBody>
          <a:bodyPr>
            <a:normAutofit/>
          </a:bodyPr>
          <a:lstStyle/>
          <a:p>
            <a:pPr marL="0" indent="0" algn="just">
              <a:buNone/>
            </a:pPr>
            <a:r>
              <a:rPr lang="it-IT" sz="2600" dirty="0">
                <a:solidFill>
                  <a:schemeClr val="accent6">
                    <a:lumMod val="50000"/>
                  </a:schemeClr>
                </a:solidFill>
              </a:rPr>
              <a:t>Viene ribadita la necessità di promuovere un cambiamento culturale nell’approccio ai bisogni di salute e allo stesso tempo viene sottolineata la necessità di giungere ad una integrazione delle reti territoriali della medicina generale e delle loro forme organizzative con strutture, servizi e altre figure del territorio nonché il coinvolgimento dei medici nella diagnostica di primo livello. </a:t>
            </a:r>
          </a:p>
        </p:txBody>
      </p:sp>
    </p:spTree>
    <p:extLst>
      <p:ext uri="{BB962C8B-B14F-4D97-AF65-F5344CB8AC3E}">
        <p14:creationId xmlns:p14="http://schemas.microsoft.com/office/powerpoint/2010/main" val="378538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GOVERNO DELLE LISTE D'ATTESA E </a:t>
            </a:r>
            <a:r>
              <a:rPr lang="it-IT" sz="3200" b="1" spc="-5" dirty="0" smtClean="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APPROPRIATEZZA</a:t>
            </a:r>
            <a:endParaRPr lang="it-IT" sz="3200" b="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endParaRPr>
          </a:p>
        </p:txBody>
      </p:sp>
      <p:sp>
        <p:nvSpPr>
          <p:cNvPr id="3" name="Segnaposto contenuto 2"/>
          <p:cNvSpPr>
            <a:spLocks noGrp="1"/>
          </p:cNvSpPr>
          <p:nvPr>
            <p:ph idx="1"/>
          </p:nvPr>
        </p:nvSpPr>
        <p:spPr/>
        <p:txBody>
          <a:bodyPr>
            <a:normAutofit/>
          </a:bodyPr>
          <a:lstStyle/>
          <a:p>
            <a:pPr marL="0" indent="0" algn="just">
              <a:buNone/>
            </a:pPr>
            <a:r>
              <a:rPr lang="it-IT" sz="2600" dirty="0">
                <a:solidFill>
                  <a:schemeClr val="accent6">
                    <a:lumMod val="50000"/>
                  </a:schemeClr>
                </a:solidFill>
              </a:rPr>
              <a:t>Viene riconosciuto ai medici di assistenza primaria un ruolo effettivo nei percorsi regionali di prescrizione, prenotazione, erogazione e monitoraggio delle prestazioni e per le forme organizzative dei medici di medicina generale previsto il coinvolgimento delle nei processi di </a:t>
            </a:r>
            <a:r>
              <a:rPr lang="it-IT" sz="2600" dirty="0" err="1">
                <a:solidFill>
                  <a:schemeClr val="accent6">
                    <a:lumMod val="50000"/>
                  </a:schemeClr>
                </a:solidFill>
              </a:rPr>
              <a:t>budgeting</a:t>
            </a:r>
            <a:r>
              <a:rPr lang="it-IT" sz="2600" dirty="0">
                <a:solidFill>
                  <a:schemeClr val="accent6">
                    <a:lumMod val="50000"/>
                  </a:schemeClr>
                </a:solidFill>
              </a:rPr>
              <a:t> aziendali. </a:t>
            </a:r>
          </a:p>
        </p:txBody>
      </p:sp>
    </p:spTree>
    <p:extLst>
      <p:ext uri="{BB962C8B-B14F-4D97-AF65-F5344CB8AC3E}">
        <p14:creationId xmlns:p14="http://schemas.microsoft.com/office/powerpoint/2010/main" val="1642623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96114"/>
            <a:ext cx="10515600" cy="1325563"/>
          </a:xfrm>
        </p:spPr>
        <p:txBody>
          <a:bodyPr>
            <a:normAutofit/>
          </a:bodyPr>
          <a:lstStyle/>
          <a:p>
            <a:pPr algn="ctr"/>
            <a:r>
              <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Velocizzazione accesso alla professione dei giovani medici formati per la medicina generale</a:t>
            </a:r>
          </a:p>
        </p:txBody>
      </p:sp>
      <p:sp>
        <p:nvSpPr>
          <p:cNvPr id="3" name="Segnaposto contenuto 2"/>
          <p:cNvSpPr>
            <a:spLocks noGrp="1"/>
          </p:cNvSpPr>
          <p:nvPr>
            <p:ph idx="1"/>
          </p:nvPr>
        </p:nvSpPr>
        <p:spPr/>
        <p:txBody>
          <a:bodyPr>
            <a:normAutofit fontScale="92500" lnSpcReduction="20000"/>
          </a:bodyPr>
          <a:lstStyle/>
          <a:p>
            <a:pPr marL="0" indent="0">
              <a:buNone/>
            </a:pPr>
            <a:r>
              <a:rPr lang="en-US" b="1" dirty="0" err="1" smtClean="0">
                <a:solidFill>
                  <a:schemeClr val="accent6">
                    <a:lumMod val="50000"/>
                  </a:schemeClr>
                </a:solidFill>
              </a:rPr>
              <a:t>Graduatoria</a:t>
            </a:r>
            <a:r>
              <a:rPr lang="en-US" b="1" dirty="0" smtClean="0">
                <a:solidFill>
                  <a:schemeClr val="accent6">
                    <a:lumMod val="50000"/>
                  </a:schemeClr>
                </a:solidFill>
              </a:rPr>
              <a:t> </a:t>
            </a:r>
            <a:r>
              <a:rPr lang="en-US" b="1" dirty="0" err="1">
                <a:solidFill>
                  <a:schemeClr val="accent6">
                    <a:lumMod val="50000"/>
                  </a:schemeClr>
                </a:solidFill>
              </a:rPr>
              <a:t>regionale</a:t>
            </a:r>
            <a:r>
              <a:rPr lang="en-US" b="1" dirty="0">
                <a:solidFill>
                  <a:schemeClr val="accent6">
                    <a:lumMod val="50000"/>
                  </a:schemeClr>
                </a:solidFill>
              </a:rPr>
              <a:t> e </a:t>
            </a:r>
            <a:r>
              <a:rPr lang="en-US" b="1" dirty="0" err="1">
                <a:solidFill>
                  <a:schemeClr val="accent6">
                    <a:lumMod val="50000"/>
                  </a:schemeClr>
                </a:solidFill>
              </a:rPr>
              <a:t>graduatorie</a:t>
            </a:r>
            <a:r>
              <a:rPr lang="en-US" b="1" dirty="0">
                <a:solidFill>
                  <a:schemeClr val="accent6">
                    <a:lumMod val="50000"/>
                  </a:schemeClr>
                </a:solidFill>
              </a:rPr>
              <a:t> </a:t>
            </a:r>
            <a:r>
              <a:rPr lang="en-US" b="1" dirty="0" err="1">
                <a:solidFill>
                  <a:schemeClr val="accent6">
                    <a:lumMod val="50000"/>
                  </a:schemeClr>
                </a:solidFill>
              </a:rPr>
              <a:t>aziendali</a:t>
            </a:r>
            <a:r>
              <a:rPr lang="en-US" b="1" dirty="0">
                <a:solidFill>
                  <a:schemeClr val="accent6">
                    <a:lumMod val="50000"/>
                  </a:schemeClr>
                </a:solidFill>
              </a:rPr>
              <a:t> per </a:t>
            </a:r>
            <a:r>
              <a:rPr lang="en-US" b="1" dirty="0" err="1">
                <a:solidFill>
                  <a:schemeClr val="accent6">
                    <a:lumMod val="50000"/>
                  </a:schemeClr>
                </a:solidFill>
              </a:rPr>
              <a:t>incarichi</a:t>
            </a:r>
            <a:r>
              <a:rPr lang="en-US" b="1" dirty="0">
                <a:solidFill>
                  <a:schemeClr val="accent6">
                    <a:lumMod val="50000"/>
                  </a:schemeClr>
                </a:solidFill>
              </a:rPr>
              <a:t> </a:t>
            </a:r>
            <a:r>
              <a:rPr lang="en-US" b="1" dirty="0" err="1">
                <a:solidFill>
                  <a:schemeClr val="accent6">
                    <a:lumMod val="50000"/>
                  </a:schemeClr>
                </a:solidFill>
              </a:rPr>
              <a:t>temporanei</a:t>
            </a:r>
            <a:r>
              <a:rPr lang="en-US" b="1" dirty="0">
                <a:solidFill>
                  <a:schemeClr val="accent6">
                    <a:lumMod val="50000"/>
                  </a:schemeClr>
                </a:solidFill>
              </a:rPr>
              <a:t> e </a:t>
            </a:r>
            <a:r>
              <a:rPr lang="en-US" b="1" dirty="0" err="1">
                <a:solidFill>
                  <a:schemeClr val="accent6">
                    <a:lumMod val="50000"/>
                  </a:schemeClr>
                </a:solidFill>
              </a:rPr>
              <a:t>sostituzioni</a:t>
            </a:r>
            <a:endParaRPr lang="en-US" b="1" dirty="0">
              <a:solidFill>
                <a:schemeClr val="accent6">
                  <a:lumMod val="50000"/>
                </a:schemeClr>
              </a:solidFill>
            </a:endParaRPr>
          </a:p>
          <a:p>
            <a:pPr marL="0" indent="0">
              <a:buNone/>
            </a:pPr>
            <a:endParaRPr lang="en-US" dirty="0" smtClean="0"/>
          </a:p>
          <a:p>
            <a:pPr marL="0" indent="0" algn="just">
              <a:buNone/>
            </a:pPr>
            <a:r>
              <a:rPr lang="en-US" i="1" dirty="0">
                <a:solidFill>
                  <a:schemeClr val="accent6">
                    <a:lumMod val="50000"/>
                  </a:schemeClr>
                </a:solidFill>
              </a:rPr>
              <a:t>I </a:t>
            </a:r>
            <a:r>
              <a:rPr lang="en-US" i="1" dirty="0" err="1">
                <a:solidFill>
                  <a:schemeClr val="accent6">
                    <a:lumMod val="50000"/>
                  </a:schemeClr>
                </a:solidFill>
              </a:rPr>
              <a:t>medici</a:t>
            </a:r>
            <a:r>
              <a:rPr lang="en-US" i="1" dirty="0">
                <a:solidFill>
                  <a:schemeClr val="accent6">
                    <a:lumMod val="50000"/>
                  </a:schemeClr>
                </a:solidFill>
              </a:rPr>
              <a:t> </a:t>
            </a:r>
            <a:r>
              <a:rPr lang="en-US" i="1" dirty="0" err="1">
                <a:solidFill>
                  <a:schemeClr val="accent6">
                    <a:lumMod val="50000"/>
                  </a:schemeClr>
                </a:solidFill>
              </a:rPr>
              <a:t>che</a:t>
            </a:r>
            <a:r>
              <a:rPr lang="en-US" i="1" dirty="0">
                <a:solidFill>
                  <a:schemeClr val="accent6">
                    <a:lumMod val="50000"/>
                  </a:schemeClr>
                </a:solidFill>
              </a:rPr>
              <a:t> </a:t>
            </a:r>
            <a:r>
              <a:rPr lang="en-US" i="1" dirty="0" err="1">
                <a:solidFill>
                  <a:schemeClr val="accent6">
                    <a:lumMod val="50000"/>
                  </a:schemeClr>
                </a:solidFill>
              </a:rPr>
              <a:t>aspirano</a:t>
            </a:r>
            <a:r>
              <a:rPr lang="en-US" i="1" dirty="0">
                <a:solidFill>
                  <a:schemeClr val="accent6">
                    <a:lumMod val="50000"/>
                  </a:schemeClr>
                </a:solidFill>
              </a:rPr>
              <a:t> </a:t>
            </a:r>
            <a:r>
              <a:rPr lang="en-US" i="1" dirty="0" err="1">
                <a:solidFill>
                  <a:schemeClr val="accent6">
                    <a:lumMod val="50000"/>
                  </a:schemeClr>
                </a:solidFill>
              </a:rPr>
              <a:t>all’iscrizione</a:t>
            </a:r>
            <a:r>
              <a:rPr lang="en-US" i="1" dirty="0">
                <a:solidFill>
                  <a:schemeClr val="accent6">
                    <a:lumMod val="50000"/>
                  </a:schemeClr>
                </a:solidFill>
              </a:rPr>
              <a:t> </a:t>
            </a:r>
            <a:r>
              <a:rPr lang="en-US" i="1" dirty="0" err="1">
                <a:solidFill>
                  <a:schemeClr val="accent6">
                    <a:lumMod val="50000"/>
                  </a:schemeClr>
                </a:solidFill>
              </a:rPr>
              <a:t>nella</a:t>
            </a:r>
            <a:r>
              <a:rPr lang="en-US" i="1" dirty="0">
                <a:solidFill>
                  <a:schemeClr val="accent6">
                    <a:lumMod val="50000"/>
                  </a:schemeClr>
                </a:solidFill>
              </a:rPr>
              <a:t> </a:t>
            </a:r>
            <a:r>
              <a:rPr lang="en-US" i="1" dirty="0" err="1">
                <a:solidFill>
                  <a:schemeClr val="accent6">
                    <a:lumMod val="50000"/>
                  </a:schemeClr>
                </a:solidFill>
              </a:rPr>
              <a:t>graduatoria</a:t>
            </a:r>
            <a:r>
              <a:rPr lang="en-US" i="1" dirty="0">
                <a:solidFill>
                  <a:schemeClr val="accent6">
                    <a:lumMod val="50000"/>
                  </a:schemeClr>
                </a:solidFill>
              </a:rPr>
              <a:t> … </a:t>
            </a:r>
            <a:r>
              <a:rPr lang="en-US" i="1" dirty="0" err="1">
                <a:solidFill>
                  <a:schemeClr val="accent6">
                    <a:lumMod val="50000"/>
                  </a:schemeClr>
                </a:solidFill>
              </a:rPr>
              <a:t>devono</a:t>
            </a:r>
            <a:r>
              <a:rPr lang="en-US" i="1" dirty="0">
                <a:solidFill>
                  <a:schemeClr val="accent6">
                    <a:lumMod val="50000"/>
                  </a:schemeClr>
                </a:solidFill>
              </a:rPr>
              <a:t> </a:t>
            </a:r>
            <a:r>
              <a:rPr lang="en-US" i="1" dirty="0" err="1">
                <a:solidFill>
                  <a:schemeClr val="accent6">
                    <a:lumMod val="50000"/>
                  </a:schemeClr>
                </a:solidFill>
              </a:rPr>
              <a:t>possedere</a:t>
            </a:r>
            <a:r>
              <a:rPr lang="en-US" i="1" dirty="0">
                <a:solidFill>
                  <a:schemeClr val="accent6">
                    <a:lumMod val="50000"/>
                  </a:schemeClr>
                </a:solidFill>
              </a:rPr>
              <a:t>, </a:t>
            </a:r>
            <a:r>
              <a:rPr lang="en-US" i="1" dirty="0" err="1">
                <a:solidFill>
                  <a:schemeClr val="accent6">
                    <a:lumMod val="50000"/>
                  </a:schemeClr>
                </a:solidFill>
              </a:rPr>
              <a:t>alla</a:t>
            </a:r>
            <a:r>
              <a:rPr lang="en-US" i="1" dirty="0">
                <a:solidFill>
                  <a:schemeClr val="accent6">
                    <a:lumMod val="50000"/>
                  </a:schemeClr>
                </a:solidFill>
              </a:rPr>
              <a:t> </a:t>
            </a:r>
            <a:r>
              <a:rPr lang="en-US" i="1" dirty="0" err="1">
                <a:solidFill>
                  <a:schemeClr val="accent6">
                    <a:lumMod val="50000"/>
                  </a:schemeClr>
                </a:solidFill>
              </a:rPr>
              <a:t>scadenza</a:t>
            </a:r>
            <a:r>
              <a:rPr lang="en-US" i="1" dirty="0">
                <a:solidFill>
                  <a:schemeClr val="accent6">
                    <a:lumMod val="50000"/>
                  </a:schemeClr>
                </a:solidFill>
              </a:rPr>
              <a:t> del </a:t>
            </a:r>
            <a:r>
              <a:rPr lang="en-US" i="1" dirty="0" err="1">
                <a:solidFill>
                  <a:schemeClr val="accent6">
                    <a:lumMod val="50000"/>
                  </a:schemeClr>
                </a:solidFill>
              </a:rPr>
              <a:t>termine</a:t>
            </a:r>
            <a:r>
              <a:rPr lang="en-US" i="1" dirty="0">
                <a:solidFill>
                  <a:schemeClr val="accent6">
                    <a:lumMod val="50000"/>
                  </a:schemeClr>
                </a:solidFill>
              </a:rPr>
              <a:t> per la </a:t>
            </a:r>
            <a:r>
              <a:rPr lang="en-US" i="1" dirty="0" err="1">
                <a:solidFill>
                  <a:schemeClr val="accent6">
                    <a:lumMod val="50000"/>
                  </a:schemeClr>
                </a:solidFill>
              </a:rPr>
              <a:t>presentazione</a:t>
            </a:r>
            <a:r>
              <a:rPr lang="en-US" i="1" dirty="0">
                <a:solidFill>
                  <a:schemeClr val="accent6">
                    <a:lumMod val="50000"/>
                  </a:schemeClr>
                </a:solidFill>
              </a:rPr>
              <a:t> </a:t>
            </a:r>
            <a:r>
              <a:rPr lang="en-US" i="1" dirty="0" err="1">
                <a:solidFill>
                  <a:schemeClr val="accent6">
                    <a:lumMod val="50000"/>
                  </a:schemeClr>
                </a:solidFill>
              </a:rPr>
              <a:t>della</a:t>
            </a:r>
            <a:r>
              <a:rPr lang="en-US" i="1" dirty="0">
                <a:solidFill>
                  <a:schemeClr val="accent6">
                    <a:lumMod val="50000"/>
                  </a:schemeClr>
                </a:solidFill>
              </a:rPr>
              <a:t> </a:t>
            </a:r>
            <a:r>
              <a:rPr lang="en-US" i="1" dirty="0" err="1">
                <a:solidFill>
                  <a:schemeClr val="accent6">
                    <a:lumMod val="50000"/>
                  </a:schemeClr>
                </a:solidFill>
              </a:rPr>
              <a:t>domanda</a:t>
            </a:r>
            <a:r>
              <a:rPr lang="en-US" i="1" dirty="0">
                <a:solidFill>
                  <a:schemeClr val="accent6">
                    <a:lumMod val="50000"/>
                  </a:schemeClr>
                </a:solidFill>
              </a:rPr>
              <a:t>, </a:t>
            </a:r>
            <a:r>
              <a:rPr lang="en-US" i="1" dirty="0" err="1">
                <a:solidFill>
                  <a:schemeClr val="accent6">
                    <a:lumMod val="50000"/>
                  </a:schemeClr>
                </a:solidFill>
              </a:rPr>
              <a:t>i</a:t>
            </a:r>
            <a:r>
              <a:rPr lang="en-US" i="1" dirty="0">
                <a:solidFill>
                  <a:schemeClr val="accent6">
                    <a:lumMod val="50000"/>
                  </a:schemeClr>
                </a:solidFill>
              </a:rPr>
              <a:t> </a:t>
            </a:r>
            <a:r>
              <a:rPr lang="en-US" i="1" dirty="0" err="1">
                <a:solidFill>
                  <a:schemeClr val="accent6">
                    <a:lumMod val="50000"/>
                  </a:schemeClr>
                </a:solidFill>
              </a:rPr>
              <a:t>seguenti</a:t>
            </a:r>
            <a:r>
              <a:rPr lang="en-US" i="1" dirty="0">
                <a:solidFill>
                  <a:schemeClr val="accent6">
                    <a:lumMod val="50000"/>
                  </a:schemeClr>
                </a:solidFill>
              </a:rPr>
              <a:t> </a:t>
            </a:r>
            <a:r>
              <a:rPr lang="en-US" i="1" dirty="0" err="1">
                <a:solidFill>
                  <a:schemeClr val="accent6">
                    <a:lumMod val="50000"/>
                  </a:schemeClr>
                </a:solidFill>
              </a:rPr>
              <a:t>requisiti</a:t>
            </a:r>
            <a:r>
              <a:rPr lang="en-US" i="1" dirty="0">
                <a:solidFill>
                  <a:schemeClr val="accent6">
                    <a:lumMod val="50000"/>
                  </a:schemeClr>
                </a:solidFill>
              </a:rPr>
              <a:t>: </a:t>
            </a:r>
          </a:p>
          <a:p>
            <a:pPr marL="0" indent="0" algn="just">
              <a:buNone/>
            </a:pPr>
            <a:r>
              <a:rPr lang="en-US" i="1" dirty="0">
                <a:solidFill>
                  <a:schemeClr val="accent6">
                    <a:lumMod val="50000"/>
                  </a:schemeClr>
                </a:solidFill>
              </a:rPr>
              <a:t>…</a:t>
            </a:r>
          </a:p>
          <a:p>
            <a:pPr marL="0" indent="0" algn="just">
              <a:buNone/>
            </a:pPr>
            <a:r>
              <a:rPr lang="en-US" b="1" i="1" dirty="0">
                <a:solidFill>
                  <a:schemeClr val="accent2">
                    <a:lumMod val="75000"/>
                  </a:schemeClr>
                </a:solidFill>
              </a:rPr>
              <a:t>c) </a:t>
            </a:r>
            <a:r>
              <a:rPr lang="en-US" b="1" i="1" dirty="0" err="1">
                <a:solidFill>
                  <a:schemeClr val="accent2">
                    <a:lumMod val="75000"/>
                  </a:schemeClr>
                </a:solidFill>
              </a:rPr>
              <a:t>titolo</a:t>
            </a:r>
            <a:r>
              <a:rPr lang="en-US" b="1" i="1" dirty="0">
                <a:solidFill>
                  <a:schemeClr val="accent2">
                    <a:lumMod val="75000"/>
                  </a:schemeClr>
                </a:solidFill>
              </a:rPr>
              <a:t> di </a:t>
            </a:r>
            <a:r>
              <a:rPr lang="en-US" b="1" i="1" dirty="0" err="1">
                <a:solidFill>
                  <a:schemeClr val="accent2">
                    <a:lumMod val="75000"/>
                  </a:schemeClr>
                </a:solidFill>
              </a:rPr>
              <a:t>formazione</a:t>
            </a:r>
            <a:r>
              <a:rPr lang="en-US" b="1" i="1" dirty="0">
                <a:solidFill>
                  <a:schemeClr val="accent2">
                    <a:lumMod val="75000"/>
                  </a:schemeClr>
                </a:solidFill>
              </a:rPr>
              <a:t> in </a:t>
            </a:r>
            <a:r>
              <a:rPr lang="en-US" b="1" i="1" dirty="0" err="1">
                <a:solidFill>
                  <a:schemeClr val="accent2">
                    <a:lumMod val="75000"/>
                  </a:schemeClr>
                </a:solidFill>
              </a:rPr>
              <a:t>medicina</a:t>
            </a:r>
            <a:r>
              <a:rPr lang="en-US" b="1" i="1" dirty="0">
                <a:solidFill>
                  <a:schemeClr val="accent2">
                    <a:lumMod val="75000"/>
                  </a:schemeClr>
                </a:solidFill>
              </a:rPr>
              <a:t> </a:t>
            </a:r>
            <a:r>
              <a:rPr lang="en-US" b="1" i="1" dirty="0" err="1">
                <a:solidFill>
                  <a:schemeClr val="accent2">
                    <a:lumMod val="75000"/>
                  </a:schemeClr>
                </a:solidFill>
              </a:rPr>
              <a:t>generale</a:t>
            </a:r>
            <a:r>
              <a:rPr lang="en-US" b="1" i="1" dirty="0">
                <a:solidFill>
                  <a:schemeClr val="accent2">
                    <a:lumMod val="75000"/>
                  </a:schemeClr>
                </a:solidFill>
              </a:rPr>
              <a:t>, o </a:t>
            </a:r>
            <a:r>
              <a:rPr lang="en-US" b="1" i="1" dirty="0" err="1">
                <a:solidFill>
                  <a:schemeClr val="accent2">
                    <a:lumMod val="75000"/>
                  </a:schemeClr>
                </a:solidFill>
              </a:rPr>
              <a:t>titolo</a:t>
            </a:r>
            <a:r>
              <a:rPr lang="en-US" b="1" i="1" dirty="0">
                <a:solidFill>
                  <a:schemeClr val="accent2">
                    <a:lumMod val="75000"/>
                  </a:schemeClr>
                </a:solidFill>
              </a:rPr>
              <a:t> </a:t>
            </a:r>
            <a:r>
              <a:rPr lang="en-US" b="1" i="1" dirty="0" err="1">
                <a:solidFill>
                  <a:schemeClr val="accent2">
                    <a:lumMod val="75000"/>
                  </a:schemeClr>
                </a:solidFill>
              </a:rPr>
              <a:t>equipollente</a:t>
            </a:r>
            <a:r>
              <a:rPr lang="en-US" b="1" i="1" dirty="0">
                <a:solidFill>
                  <a:schemeClr val="accent2">
                    <a:lumMod val="75000"/>
                  </a:schemeClr>
                </a:solidFill>
              </a:rPr>
              <a:t>, … . </a:t>
            </a:r>
            <a:r>
              <a:rPr lang="en-US" b="1" i="1" dirty="0" err="1">
                <a:solidFill>
                  <a:schemeClr val="accent2">
                    <a:lumMod val="75000"/>
                  </a:schemeClr>
                </a:solidFill>
              </a:rPr>
              <a:t>Possono</a:t>
            </a:r>
            <a:r>
              <a:rPr lang="en-US" b="1" i="1" dirty="0">
                <a:solidFill>
                  <a:schemeClr val="accent2">
                    <a:lumMod val="75000"/>
                  </a:schemeClr>
                </a:solidFill>
              </a:rPr>
              <a:t> </a:t>
            </a:r>
            <a:r>
              <a:rPr lang="en-US" b="1" i="1" dirty="0" err="1">
                <a:solidFill>
                  <a:schemeClr val="accent2">
                    <a:lumMod val="75000"/>
                  </a:schemeClr>
                </a:solidFill>
              </a:rPr>
              <a:t>altresì</a:t>
            </a:r>
            <a:r>
              <a:rPr lang="en-US" b="1" i="1" dirty="0">
                <a:solidFill>
                  <a:schemeClr val="accent2">
                    <a:lumMod val="75000"/>
                  </a:schemeClr>
                </a:solidFill>
              </a:rPr>
              <a:t> </a:t>
            </a:r>
            <a:r>
              <a:rPr lang="en-US" b="1" i="1" dirty="0" err="1">
                <a:solidFill>
                  <a:schemeClr val="accent2">
                    <a:lumMod val="75000"/>
                  </a:schemeClr>
                </a:solidFill>
              </a:rPr>
              <a:t>presentare</a:t>
            </a:r>
            <a:r>
              <a:rPr lang="en-US" b="1" i="1" dirty="0">
                <a:solidFill>
                  <a:schemeClr val="accent2">
                    <a:lumMod val="75000"/>
                  </a:schemeClr>
                </a:solidFill>
              </a:rPr>
              <a:t> </a:t>
            </a:r>
            <a:r>
              <a:rPr lang="en-US" b="1" i="1" dirty="0" err="1">
                <a:solidFill>
                  <a:schemeClr val="accent2">
                    <a:lumMod val="75000"/>
                  </a:schemeClr>
                </a:solidFill>
              </a:rPr>
              <a:t>domanda</a:t>
            </a:r>
            <a:r>
              <a:rPr lang="en-US" b="1" i="1" dirty="0">
                <a:solidFill>
                  <a:schemeClr val="accent2">
                    <a:lumMod val="75000"/>
                  </a:schemeClr>
                </a:solidFill>
              </a:rPr>
              <a:t> di </a:t>
            </a:r>
            <a:r>
              <a:rPr lang="en-US" b="1" i="1" dirty="0" err="1">
                <a:solidFill>
                  <a:schemeClr val="accent2">
                    <a:lumMod val="75000"/>
                  </a:schemeClr>
                </a:solidFill>
              </a:rPr>
              <a:t>inserimento</a:t>
            </a:r>
            <a:r>
              <a:rPr lang="en-US" b="1" i="1" dirty="0">
                <a:solidFill>
                  <a:schemeClr val="accent2">
                    <a:lumMod val="75000"/>
                  </a:schemeClr>
                </a:solidFill>
              </a:rPr>
              <a:t> in </a:t>
            </a:r>
            <a:r>
              <a:rPr lang="en-US" b="1" i="1" dirty="0" err="1">
                <a:solidFill>
                  <a:schemeClr val="accent2">
                    <a:lumMod val="75000"/>
                  </a:schemeClr>
                </a:solidFill>
              </a:rPr>
              <a:t>graduatoria</a:t>
            </a:r>
            <a:r>
              <a:rPr lang="en-US" b="1" i="1" dirty="0">
                <a:solidFill>
                  <a:schemeClr val="accent2">
                    <a:lumMod val="75000"/>
                  </a:schemeClr>
                </a:solidFill>
              </a:rPr>
              <a:t> </a:t>
            </a:r>
            <a:r>
              <a:rPr lang="en-US" b="1" i="1" dirty="0" err="1">
                <a:solidFill>
                  <a:schemeClr val="accent2">
                    <a:lumMod val="75000"/>
                  </a:schemeClr>
                </a:solidFill>
              </a:rPr>
              <a:t>i</a:t>
            </a:r>
            <a:r>
              <a:rPr lang="en-US" b="1" i="1" dirty="0">
                <a:solidFill>
                  <a:schemeClr val="accent2">
                    <a:lumMod val="75000"/>
                  </a:schemeClr>
                </a:solidFill>
              </a:rPr>
              <a:t> </a:t>
            </a:r>
            <a:r>
              <a:rPr lang="en-US" b="1" i="1" dirty="0" err="1">
                <a:solidFill>
                  <a:schemeClr val="accent2">
                    <a:lumMod val="75000"/>
                  </a:schemeClr>
                </a:solidFill>
              </a:rPr>
              <a:t>medici</a:t>
            </a:r>
            <a:r>
              <a:rPr lang="en-US" b="1" i="1" dirty="0">
                <a:solidFill>
                  <a:schemeClr val="accent2">
                    <a:lumMod val="75000"/>
                  </a:schemeClr>
                </a:solidFill>
              </a:rPr>
              <a:t> </a:t>
            </a:r>
            <a:r>
              <a:rPr lang="en-US" b="1" i="1" dirty="0" err="1">
                <a:solidFill>
                  <a:schemeClr val="accent2">
                    <a:lumMod val="75000"/>
                  </a:schemeClr>
                </a:solidFill>
              </a:rPr>
              <a:t>che</a:t>
            </a:r>
            <a:r>
              <a:rPr lang="en-US" b="1" i="1" dirty="0">
                <a:solidFill>
                  <a:schemeClr val="accent2">
                    <a:lumMod val="75000"/>
                  </a:schemeClr>
                </a:solidFill>
              </a:rPr>
              <a:t> </a:t>
            </a:r>
            <a:r>
              <a:rPr lang="en-US" b="1" i="1" dirty="0" err="1">
                <a:solidFill>
                  <a:schemeClr val="accent2">
                    <a:lumMod val="75000"/>
                  </a:schemeClr>
                </a:solidFill>
              </a:rPr>
              <a:t>nell’anno</a:t>
            </a:r>
            <a:r>
              <a:rPr lang="en-US" b="1" i="1" dirty="0">
                <a:solidFill>
                  <a:schemeClr val="accent2">
                    <a:lumMod val="75000"/>
                  </a:schemeClr>
                </a:solidFill>
              </a:rPr>
              <a:t> </a:t>
            </a:r>
            <a:r>
              <a:rPr lang="en-US" b="1" i="1" dirty="0" err="1">
                <a:solidFill>
                  <a:schemeClr val="accent2">
                    <a:lumMod val="75000"/>
                  </a:schemeClr>
                </a:solidFill>
              </a:rPr>
              <a:t>acquisiranno</a:t>
            </a:r>
            <a:r>
              <a:rPr lang="en-US" b="1" i="1" dirty="0">
                <a:solidFill>
                  <a:schemeClr val="accent2">
                    <a:lumMod val="75000"/>
                  </a:schemeClr>
                </a:solidFill>
              </a:rPr>
              <a:t> </a:t>
            </a:r>
            <a:r>
              <a:rPr lang="en-US" b="1" i="1" dirty="0" err="1">
                <a:solidFill>
                  <a:schemeClr val="accent2">
                    <a:lumMod val="75000"/>
                  </a:schemeClr>
                </a:solidFill>
              </a:rPr>
              <a:t>il</a:t>
            </a:r>
            <a:r>
              <a:rPr lang="en-US" b="1" i="1" dirty="0">
                <a:solidFill>
                  <a:schemeClr val="accent2">
                    <a:lumMod val="75000"/>
                  </a:schemeClr>
                </a:solidFill>
              </a:rPr>
              <a:t> </a:t>
            </a:r>
            <a:r>
              <a:rPr lang="en-US" b="1" i="1" dirty="0" err="1">
                <a:solidFill>
                  <a:schemeClr val="accent2">
                    <a:lumMod val="75000"/>
                  </a:schemeClr>
                </a:solidFill>
              </a:rPr>
              <a:t>titolo</a:t>
            </a:r>
            <a:r>
              <a:rPr lang="en-US" b="1" i="1" dirty="0">
                <a:solidFill>
                  <a:schemeClr val="accent2">
                    <a:lumMod val="75000"/>
                  </a:schemeClr>
                </a:solidFill>
              </a:rPr>
              <a:t> di </a:t>
            </a:r>
            <a:r>
              <a:rPr lang="en-US" b="1" i="1" dirty="0" err="1">
                <a:solidFill>
                  <a:schemeClr val="accent2">
                    <a:lumMod val="75000"/>
                  </a:schemeClr>
                </a:solidFill>
              </a:rPr>
              <a:t>formazione</a:t>
            </a:r>
            <a:r>
              <a:rPr lang="en-US" b="1" i="1" dirty="0">
                <a:solidFill>
                  <a:schemeClr val="accent2">
                    <a:lumMod val="75000"/>
                  </a:schemeClr>
                </a:solidFill>
              </a:rPr>
              <a:t>. Il </a:t>
            </a:r>
            <a:r>
              <a:rPr lang="en-US" b="1" i="1" dirty="0" err="1">
                <a:solidFill>
                  <a:schemeClr val="accent2">
                    <a:lumMod val="75000"/>
                  </a:schemeClr>
                </a:solidFill>
              </a:rPr>
              <a:t>titolo</a:t>
            </a:r>
            <a:r>
              <a:rPr lang="en-US" b="1" i="1" dirty="0">
                <a:solidFill>
                  <a:schemeClr val="accent2">
                    <a:lumMod val="75000"/>
                  </a:schemeClr>
                </a:solidFill>
              </a:rPr>
              <a:t> </a:t>
            </a:r>
            <a:r>
              <a:rPr lang="en-US" b="1" i="1" dirty="0" err="1">
                <a:solidFill>
                  <a:schemeClr val="accent2">
                    <a:lumMod val="75000"/>
                  </a:schemeClr>
                </a:solidFill>
              </a:rPr>
              <a:t>deve</a:t>
            </a:r>
            <a:r>
              <a:rPr lang="en-US" b="1" i="1" dirty="0">
                <a:solidFill>
                  <a:schemeClr val="accent2">
                    <a:lumMod val="75000"/>
                  </a:schemeClr>
                </a:solidFill>
              </a:rPr>
              <a:t> </a:t>
            </a:r>
            <a:r>
              <a:rPr lang="en-US" b="1" i="1" dirty="0" err="1">
                <a:solidFill>
                  <a:schemeClr val="accent2">
                    <a:lumMod val="75000"/>
                  </a:schemeClr>
                </a:solidFill>
              </a:rPr>
              <a:t>essere</a:t>
            </a:r>
            <a:r>
              <a:rPr lang="en-US" b="1" i="1" dirty="0">
                <a:solidFill>
                  <a:schemeClr val="accent2">
                    <a:lumMod val="75000"/>
                  </a:schemeClr>
                </a:solidFill>
              </a:rPr>
              <a:t> </a:t>
            </a:r>
            <a:r>
              <a:rPr lang="en-US" b="1" i="1" dirty="0" err="1">
                <a:solidFill>
                  <a:schemeClr val="accent2">
                    <a:lumMod val="75000"/>
                  </a:schemeClr>
                </a:solidFill>
              </a:rPr>
              <a:t>posseduto</a:t>
            </a:r>
            <a:r>
              <a:rPr lang="en-US" b="1" i="1" dirty="0">
                <a:solidFill>
                  <a:schemeClr val="accent2">
                    <a:lumMod val="75000"/>
                  </a:schemeClr>
                </a:solidFill>
              </a:rPr>
              <a:t> </a:t>
            </a:r>
            <a:r>
              <a:rPr lang="en-US" b="1" i="1" dirty="0" err="1">
                <a:solidFill>
                  <a:schemeClr val="accent2">
                    <a:lumMod val="75000"/>
                  </a:schemeClr>
                </a:solidFill>
              </a:rPr>
              <a:t>ed</a:t>
            </a:r>
            <a:r>
              <a:rPr lang="en-US" b="1" i="1" dirty="0">
                <a:solidFill>
                  <a:schemeClr val="accent2">
                    <a:lumMod val="75000"/>
                  </a:schemeClr>
                </a:solidFill>
              </a:rPr>
              <a:t> </a:t>
            </a:r>
            <a:r>
              <a:rPr lang="en-US" b="1" i="1" dirty="0" err="1">
                <a:solidFill>
                  <a:schemeClr val="accent2">
                    <a:lumMod val="75000"/>
                  </a:schemeClr>
                </a:solidFill>
              </a:rPr>
              <a:t>autocertificato</a:t>
            </a:r>
            <a:r>
              <a:rPr lang="en-US" b="1" i="1" dirty="0">
                <a:solidFill>
                  <a:schemeClr val="accent2">
                    <a:lumMod val="75000"/>
                  </a:schemeClr>
                </a:solidFill>
              </a:rPr>
              <a:t> </a:t>
            </a:r>
            <a:r>
              <a:rPr lang="en-US" b="1" i="1" dirty="0" err="1">
                <a:solidFill>
                  <a:schemeClr val="accent2">
                    <a:lumMod val="75000"/>
                  </a:schemeClr>
                </a:solidFill>
              </a:rPr>
              <a:t>entro</a:t>
            </a:r>
            <a:r>
              <a:rPr lang="en-US" b="1" i="1" dirty="0">
                <a:solidFill>
                  <a:schemeClr val="accent2">
                    <a:lumMod val="75000"/>
                  </a:schemeClr>
                </a:solidFill>
              </a:rPr>
              <a:t> </a:t>
            </a:r>
            <a:r>
              <a:rPr lang="en-US" b="1" i="1" dirty="0" err="1">
                <a:solidFill>
                  <a:schemeClr val="accent2">
                    <a:lumMod val="75000"/>
                  </a:schemeClr>
                </a:solidFill>
              </a:rPr>
              <a:t>il</a:t>
            </a:r>
            <a:r>
              <a:rPr lang="en-US" b="1" i="1" dirty="0">
                <a:solidFill>
                  <a:schemeClr val="accent2">
                    <a:lumMod val="75000"/>
                  </a:schemeClr>
                </a:solidFill>
              </a:rPr>
              <a:t> 15 </a:t>
            </a:r>
            <a:r>
              <a:rPr lang="en-US" b="1" i="1" dirty="0" err="1">
                <a:solidFill>
                  <a:schemeClr val="accent2">
                    <a:lumMod val="75000"/>
                  </a:schemeClr>
                </a:solidFill>
              </a:rPr>
              <a:t>settembre</a:t>
            </a:r>
            <a:r>
              <a:rPr lang="en-US" b="1" i="1" dirty="0">
                <a:solidFill>
                  <a:schemeClr val="accent2">
                    <a:lumMod val="75000"/>
                  </a:schemeClr>
                </a:solidFill>
              </a:rPr>
              <a:t> </a:t>
            </a:r>
            <a:r>
              <a:rPr lang="en-US" b="1" i="1" dirty="0" err="1">
                <a:solidFill>
                  <a:schemeClr val="accent2">
                    <a:lumMod val="75000"/>
                  </a:schemeClr>
                </a:solidFill>
              </a:rPr>
              <a:t>ai</a:t>
            </a:r>
            <a:r>
              <a:rPr lang="en-US" b="1" i="1" dirty="0">
                <a:solidFill>
                  <a:schemeClr val="accent2">
                    <a:lumMod val="75000"/>
                  </a:schemeClr>
                </a:solidFill>
              </a:rPr>
              <a:t> </a:t>
            </a:r>
            <a:r>
              <a:rPr lang="en-US" b="1" i="1" dirty="0" err="1">
                <a:solidFill>
                  <a:schemeClr val="accent2">
                    <a:lumMod val="75000"/>
                  </a:schemeClr>
                </a:solidFill>
              </a:rPr>
              <a:t>fini</a:t>
            </a:r>
            <a:r>
              <a:rPr lang="en-US" b="1" i="1" dirty="0">
                <a:solidFill>
                  <a:schemeClr val="accent2">
                    <a:lumMod val="75000"/>
                  </a:schemeClr>
                </a:solidFill>
              </a:rPr>
              <a:t> </a:t>
            </a:r>
            <a:r>
              <a:rPr lang="en-US" b="1" i="1" dirty="0" err="1">
                <a:solidFill>
                  <a:schemeClr val="accent2">
                    <a:lumMod val="75000"/>
                  </a:schemeClr>
                </a:solidFill>
              </a:rPr>
              <a:t>dell’inserimento</a:t>
            </a:r>
            <a:r>
              <a:rPr lang="en-US" b="1" i="1" dirty="0">
                <a:solidFill>
                  <a:schemeClr val="accent2">
                    <a:lumMod val="75000"/>
                  </a:schemeClr>
                </a:solidFill>
              </a:rPr>
              <a:t> </a:t>
            </a:r>
            <a:r>
              <a:rPr lang="en-US" b="1" i="1" dirty="0" err="1">
                <a:solidFill>
                  <a:schemeClr val="accent2">
                    <a:lumMod val="75000"/>
                  </a:schemeClr>
                </a:solidFill>
              </a:rPr>
              <a:t>nella</a:t>
            </a:r>
            <a:r>
              <a:rPr lang="en-US" b="1" i="1" dirty="0">
                <a:solidFill>
                  <a:schemeClr val="accent2">
                    <a:lumMod val="75000"/>
                  </a:schemeClr>
                </a:solidFill>
              </a:rPr>
              <a:t> </a:t>
            </a:r>
            <a:r>
              <a:rPr lang="en-US" b="1" i="1" dirty="0" err="1">
                <a:solidFill>
                  <a:schemeClr val="accent2">
                    <a:lumMod val="75000"/>
                  </a:schemeClr>
                </a:solidFill>
              </a:rPr>
              <a:t>graduatoria</a:t>
            </a:r>
            <a:r>
              <a:rPr lang="en-US" b="1" i="1" dirty="0">
                <a:solidFill>
                  <a:schemeClr val="accent2">
                    <a:lumMod val="75000"/>
                  </a:schemeClr>
                </a:solidFill>
              </a:rPr>
              <a:t> </a:t>
            </a:r>
            <a:r>
              <a:rPr lang="en-US" b="1" i="1" dirty="0" err="1">
                <a:solidFill>
                  <a:schemeClr val="accent2">
                    <a:lumMod val="75000"/>
                  </a:schemeClr>
                </a:solidFill>
              </a:rPr>
              <a:t>provvisoria</a:t>
            </a:r>
            <a:r>
              <a:rPr lang="en-US" b="1" i="1" dirty="0">
                <a:solidFill>
                  <a:schemeClr val="accent2">
                    <a:lumMod val="75000"/>
                  </a:schemeClr>
                </a:solidFill>
              </a:rPr>
              <a:t> … .</a:t>
            </a:r>
            <a:endParaRPr lang="it-IT" b="1" i="1" dirty="0">
              <a:solidFill>
                <a:schemeClr val="accent2">
                  <a:lumMod val="75000"/>
                </a:schemeClr>
              </a:solidFill>
            </a:endParaRPr>
          </a:p>
        </p:txBody>
      </p:sp>
    </p:spTree>
    <p:extLst>
      <p:ext uri="{BB962C8B-B14F-4D97-AF65-F5344CB8AC3E}">
        <p14:creationId xmlns:p14="http://schemas.microsoft.com/office/powerpoint/2010/main" val="674503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marL="457200" lvl="1" indent="0">
              <a:buNone/>
            </a:pPr>
            <a:r>
              <a:rPr lang="en-US" sz="2600" b="1" dirty="0" err="1" smtClean="0">
                <a:solidFill>
                  <a:schemeClr val="accent6">
                    <a:lumMod val="50000"/>
                  </a:schemeClr>
                </a:solidFill>
              </a:rPr>
              <a:t>Graduatoria</a:t>
            </a:r>
            <a:r>
              <a:rPr lang="en-US" sz="2600" b="1" dirty="0" smtClean="0">
                <a:solidFill>
                  <a:schemeClr val="accent6">
                    <a:lumMod val="50000"/>
                  </a:schemeClr>
                </a:solidFill>
              </a:rPr>
              <a:t> </a:t>
            </a:r>
            <a:r>
              <a:rPr lang="en-US" sz="2600" b="1" dirty="0" err="1">
                <a:solidFill>
                  <a:schemeClr val="accent6">
                    <a:lumMod val="50000"/>
                  </a:schemeClr>
                </a:solidFill>
              </a:rPr>
              <a:t>regionale</a:t>
            </a:r>
            <a:r>
              <a:rPr lang="en-US" sz="2600" b="1" dirty="0">
                <a:solidFill>
                  <a:schemeClr val="accent6">
                    <a:lumMod val="50000"/>
                  </a:schemeClr>
                </a:solidFill>
              </a:rPr>
              <a:t> e </a:t>
            </a:r>
            <a:r>
              <a:rPr lang="en-US" sz="2600" b="1" dirty="0" err="1">
                <a:solidFill>
                  <a:schemeClr val="accent6">
                    <a:lumMod val="50000"/>
                  </a:schemeClr>
                </a:solidFill>
              </a:rPr>
              <a:t>graduatorie</a:t>
            </a:r>
            <a:r>
              <a:rPr lang="en-US" sz="2600" b="1" dirty="0">
                <a:solidFill>
                  <a:schemeClr val="accent6">
                    <a:lumMod val="50000"/>
                  </a:schemeClr>
                </a:solidFill>
              </a:rPr>
              <a:t> </a:t>
            </a:r>
            <a:r>
              <a:rPr lang="en-US" sz="2600" b="1" dirty="0" err="1">
                <a:solidFill>
                  <a:schemeClr val="accent6">
                    <a:lumMod val="50000"/>
                  </a:schemeClr>
                </a:solidFill>
              </a:rPr>
              <a:t>aziendali</a:t>
            </a:r>
            <a:r>
              <a:rPr lang="en-US" sz="2600" b="1" dirty="0">
                <a:solidFill>
                  <a:schemeClr val="accent6">
                    <a:lumMod val="50000"/>
                  </a:schemeClr>
                </a:solidFill>
              </a:rPr>
              <a:t> per </a:t>
            </a:r>
            <a:r>
              <a:rPr lang="en-US" sz="2600" b="1" dirty="0" err="1">
                <a:solidFill>
                  <a:schemeClr val="accent6">
                    <a:lumMod val="50000"/>
                  </a:schemeClr>
                </a:solidFill>
              </a:rPr>
              <a:t>incarichi</a:t>
            </a:r>
            <a:r>
              <a:rPr lang="en-US" sz="2600" b="1" dirty="0">
                <a:solidFill>
                  <a:schemeClr val="accent6">
                    <a:lumMod val="50000"/>
                  </a:schemeClr>
                </a:solidFill>
              </a:rPr>
              <a:t> </a:t>
            </a:r>
            <a:r>
              <a:rPr lang="en-US" sz="2600" b="1" dirty="0" err="1">
                <a:solidFill>
                  <a:schemeClr val="accent6">
                    <a:lumMod val="50000"/>
                  </a:schemeClr>
                </a:solidFill>
              </a:rPr>
              <a:t>temporanei</a:t>
            </a:r>
            <a:r>
              <a:rPr lang="en-US" sz="2600" b="1" dirty="0">
                <a:solidFill>
                  <a:schemeClr val="accent6">
                    <a:lumMod val="50000"/>
                  </a:schemeClr>
                </a:solidFill>
              </a:rPr>
              <a:t> e </a:t>
            </a:r>
            <a:r>
              <a:rPr lang="en-US" sz="2600" b="1" dirty="0" err="1">
                <a:solidFill>
                  <a:schemeClr val="accent6">
                    <a:lumMod val="50000"/>
                  </a:schemeClr>
                </a:solidFill>
              </a:rPr>
              <a:t>sostituzioni</a:t>
            </a:r>
            <a:endParaRPr lang="en-US" sz="2600" b="1" dirty="0">
              <a:solidFill>
                <a:schemeClr val="accent6">
                  <a:lumMod val="50000"/>
                </a:schemeClr>
              </a:solidFill>
            </a:endParaRPr>
          </a:p>
          <a:p>
            <a:pPr marL="457200" lvl="1" indent="0">
              <a:buNone/>
            </a:pPr>
            <a:endParaRPr lang="en-US" dirty="0" smtClean="0"/>
          </a:p>
          <a:p>
            <a:pPr marL="457200" lvl="1" indent="0" algn="just">
              <a:buNone/>
            </a:pPr>
            <a:r>
              <a:rPr lang="en-US" sz="2600" i="1" dirty="0">
                <a:solidFill>
                  <a:schemeClr val="accent6">
                    <a:lumMod val="50000"/>
                  </a:schemeClr>
                </a:solidFill>
              </a:rPr>
              <a:t>Le </a:t>
            </a:r>
            <a:r>
              <a:rPr lang="en-US" sz="2600" i="1" dirty="0" err="1">
                <a:solidFill>
                  <a:schemeClr val="accent6">
                    <a:lumMod val="50000"/>
                  </a:schemeClr>
                </a:solidFill>
              </a:rPr>
              <a:t>Aziende</a:t>
            </a:r>
            <a:r>
              <a:rPr lang="en-US" sz="2600" i="1" dirty="0">
                <a:solidFill>
                  <a:schemeClr val="accent6">
                    <a:lumMod val="50000"/>
                  </a:schemeClr>
                </a:solidFill>
              </a:rPr>
              <a:t>, </a:t>
            </a:r>
            <a:r>
              <a:rPr lang="en-US" sz="2600" i="1" dirty="0" err="1">
                <a:solidFill>
                  <a:schemeClr val="accent6">
                    <a:lumMod val="50000"/>
                  </a:schemeClr>
                </a:solidFill>
              </a:rPr>
              <a:t>fatte</a:t>
            </a:r>
            <a:r>
              <a:rPr lang="en-US" sz="2600" i="1" dirty="0">
                <a:solidFill>
                  <a:schemeClr val="accent6">
                    <a:lumMod val="50000"/>
                  </a:schemeClr>
                </a:solidFill>
              </a:rPr>
              <a:t> salve diverse </a:t>
            </a:r>
            <a:r>
              <a:rPr lang="en-US" sz="2600" i="1" dirty="0" err="1">
                <a:solidFill>
                  <a:schemeClr val="accent6">
                    <a:lumMod val="50000"/>
                  </a:schemeClr>
                </a:solidFill>
              </a:rPr>
              <a:t>determinazioni</a:t>
            </a:r>
            <a:r>
              <a:rPr lang="en-US" sz="2600" i="1" dirty="0">
                <a:solidFill>
                  <a:schemeClr val="accent6">
                    <a:lumMod val="50000"/>
                  </a:schemeClr>
                </a:solidFill>
              </a:rPr>
              <a:t> in </a:t>
            </a:r>
            <a:r>
              <a:rPr lang="en-US" sz="2600" i="1" dirty="0" err="1">
                <a:solidFill>
                  <a:schemeClr val="accent6">
                    <a:lumMod val="50000"/>
                  </a:schemeClr>
                </a:solidFill>
              </a:rPr>
              <a:t>sede</a:t>
            </a:r>
            <a:r>
              <a:rPr lang="en-US" sz="2600" i="1" dirty="0">
                <a:solidFill>
                  <a:schemeClr val="accent6">
                    <a:lumMod val="50000"/>
                  </a:schemeClr>
                </a:solidFill>
              </a:rPr>
              <a:t> di AIR </a:t>
            </a:r>
            <a:r>
              <a:rPr lang="en-US" sz="2600" i="1" dirty="0" err="1">
                <a:solidFill>
                  <a:schemeClr val="accent6">
                    <a:lumMod val="50000"/>
                  </a:schemeClr>
                </a:solidFill>
              </a:rPr>
              <a:t>relativamente</a:t>
            </a:r>
            <a:r>
              <a:rPr lang="en-US" sz="2600" i="1" dirty="0">
                <a:solidFill>
                  <a:schemeClr val="accent6">
                    <a:lumMod val="50000"/>
                  </a:schemeClr>
                </a:solidFill>
              </a:rPr>
              <a:t> </a:t>
            </a:r>
            <a:r>
              <a:rPr lang="en-US" sz="2600" i="1" dirty="0" err="1">
                <a:solidFill>
                  <a:schemeClr val="accent6">
                    <a:lumMod val="50000"/>
                  </a:schemeClr>
                </a:solidFill>
              </a:rPr>
              <a:t>alla</a:t>
            </a:r>
            <a:r>
              <a:rPr lang="en-US" sz="2600" i="1" dirty="0">
                <a:solidFill>
                  <a:schemeClr val="accent6">
                    <a:lumMod val="50000"/>
                  </a:schemeClr>
                </a:solidFill>
              </a:rPr>
              <a:t> </a:t>
            </a:r>
            <a:r>
              <a:rPr lang="en-US" sz="2600" i="1" dirty="0" err="1">
                <a:solidFill>
                  <a:schemeClr val="accent6">
                    <a:lumMod val="50000"/>
                  </a:schemeClr>
                </a:solidFill>
              </a:rPr>
              <a:t>tempistica</a:t>
            </a:r>
            <a:r>
              <a:rPr lang="en-US" sz="2600" i="1" dirty="0">
                <a:solidFill>
                  <a:schemeClr val="accent6">
                    <a:lumMod val="50000"/>
                  </a:schemeClr>
                </a:solidFill>
              </a:rPr>
              <a:t>, </a:t>
            </a:r>
            <a:r>
              <a:rPr lang="en-US" sz="2600" i="1" dirty="0" err="1">
                <a:solidFill>
                  <a:schemeClr val="accent6">
                    <a:lumMod val="50000"/>
                  </a:schemeClr>
                </a:solidFill>
              </a:rPr>
              <a:t>entro</a:t>
            </a:r>
            <a:r>
              <a:rPr lang="en-US" sz="2600" i="1" dirty="0">
                <a:solidFill>
                  <a:schemeClr val="accent6">
                    <a:lumMod val="50000"/>
                  </a:schemeClr>
                </a:solidFill>
              </a:rPr>
              <a:t> 15 (</a:t>
            </a:r>
            <a:r>
              <a:rPr lang="en-US" sz="2600" i="1" dirty="0" err="1">
                <a:solidFill>
                  <a:schemeClr val="accent6">
                    <a:lumMod val="50000"/>
                  </a:schemeClr>
                </a:solidFill>
              </a:rPr>
              <a:t>quindici</a:t>
            </a:r>
            <a:r>
              <a:rPr lang="en-US" sz="2600" i="1" dirty="0">
                <a:solidFill>
                  <a:schemeClr val="accent6">
                    <a:lumMod val="50000"/>
                  </a:schemeClr>
                </a:solidFill>
              </a:rPr>
              <a:t>) </a:t>
            </a:r>
            <a:r>
              <a:rPr lang="en-US" sz="2600" i="1" dirty="0" err="1">
                <a:solidFill>
                  <a:schemeClr val="accent6">
                    <a:lumMod val="50000"/>
                  </a:schemeClr>
                </a:solidFill>
              </a:rPr>
              <a:t>giorni</a:t>
            </a:r>
            <a:r>
              <a:rPr lang="en-US" sz="2600" i="1" dirty="0">
                <a:solidFill>
                  <a:schemeClr val="accent6">
                    <a:lumMod val="50000"/>
                  </a:schemeClr>
                </a:solidFill>
              </a:rPr>
              <a:t> </a:t>
            </a:r>
            <a:r>
              <a:rPr lang="en-US" sz="2600" i="1" dirty="0" err="1">
                <a:solidFill>
                  <a:schemeClr val="accent6">
                    <a:lumMod val="50000"/>
                  </a:schemeClr>
                </a:solidFill>
              </a:rPr>
              <a:t>dalla</a:t>
            </a:r>
            <a:r>
              <a:rPr lang="en-US" sz="2600" i="1" dirty="0">
                <a:solidFill>
                  <a:schemeClr val="accent6">
                    <a:lumMod val="50000"/>
                  </a:schemeClr>
                </a:solidFill>
              </a:rPr>
              <a:t> </a:t>
            </a:r>
            <a:r>
              <a:rPr lang="en-US" sz="2600" i="1" dirty="0" err="1">
                <a:solidFill>
                  <a:schemeClr val="accent6">
                    <a:lumMod val="50000"/>
                  </a:schemeClr>
                </a:solidFill>
              </a:rPr>
              <a:t>pubblicazione</a:t>
            </a:r>
            <a:r>
              <a:rPr lang="en-US" sz="2600" i="1" dirty="0">
                <a:solidFill>
                  <a:schemeClr val="accent6">
                    <a:lumMod val="50000"/>
                  </a:schemeClr>
                </a:solidFill>
              </a:rPr>
              <a:t> </a:t>
            </a:r>
            <a:r>
              <a:rPr lang="en-US" sz="2600" i="1" dirty="0" err="1">
                <a:solidFill>
                  <a:schemeClr val="accent6">
                    <a:lumMod val="50000"/>
                  </a:schemeClr>
                </a:solidFill>
              </a:rPr>
              <a:t>della</a:t>
            </a:r>
            <a:r>
              <a:rPr lang="en-US" sz="2600" i="1" dirty="0">
                <a:solidFill>
                  <a:schemeClr val="accent6">
                    <a:lumMod val="50000"/>
                  </a:schemeClr>
                </a:solidFill>
              </a:rPr>
              <a:t> </a:t>
            </a:r>
            <a:r>
              <a:rPr lang="en-US" sz="2600" i="1" dirty="0" err="1">
                <a:solidFill>
                  <a:schemeClr val="accent6">
                    <a:lumMod val="50000"/>
                  </a:schemeClr>
                </a:solidFill>
              </a:rPr>
              <a:t>graduatoria</a:t>
            </a:r>
            <a:r>
              <a:rPr lang="en-US" sz="2600" i="1" dirty="0">
                <a:solidFill>
                  <a:schemeClr val="accent6">
                    <a:lumMod val="50000"/>
                  </a:schemeClr>
                </a:solidFill>
              </a:rPr>
              <a:t> </a:t>
            </a:r>
            <a:r>
              <a:rPr lang="en-US" sz="2600" i="1" dirty="0" err="1">
                <a:solidFill>
                  <a:schemeClr val="accent6">
                    <a:lumMod val="50000"/>
                  </a:schemeClr>
                </a:solidFill>
              </a:rPr>
              <a:t>definitiva</a:t>
            </a:r>
            <a:r>
              <a:rPr lang="en-US" sz="2600" i="1" dirty="0">
                <a:solidFill>
                  <a:schemeClr val="accent6">
                    <a:lumMod val="50000"/>
                  </a:schemeClr>
                </a:solidFill>
              </a:rPr>
              <a:t> …, </a:t>
            </a:r>
            <a:r>
              <a:rPr lang="en-US" sz="2600" i="1" dirty="0" err="1">
                <a:solidFill>
                  <a:schemeClr val="accent6">
                    <a:lumMod val="50000"/>
                  </a:schemeClr>
                </a:solidFill>
              </a:rPr>
              <a:t>pubblicano</a:t>
            </a:r>
            <a:r>
              <a:rPr lang="en-US" sz="2600" i="1" dirty="0">
                <a:solidFill>
                  <a:schemeClr val="accent6">
                    <a:lumMod val="50000"/>
                  </a:schemeClr>
                </a:solidFill>
              </a:rPr>
              <a:t> </a:t>
            </a:r>
            <a:r>
              <a:rPr lang="en-US" sz="2600" i="1" dirty="0" err="1">
                <a:solidFill>
                  <a:schemeClr val="accent6">
                    <a:lumMod val="50000"/>
                  </a:schemeClr>
                </a:solidFill>
              </a:rPr>
              <a:t>sul</a:t>
            </a:r>
            <a:r>
              <a:rPr lang="en-US" sz="2600" i="1" dirty="0">
                <a:solidFill>
                  <a:schemeClr val="accent6">
                    <a:lumMod val="50000"/>
                  </a:schemeClr>
                </a:solidFill>
              </a:rPr>
              <a:t> </a:t>
            </a:r>
            <a:r>
              <a:rPr lang="en-US" sz="2600" i="1" dirty="0" err="1">
                <a:solidFill>
                  <a:schemeClr val="accent6">
                    <a:lumMod val="50000"/>
                  </a:schemeClr>
                </a:solidFill>
              </a:rPr>
              <a:t>proprio</a:t>
            </a:r>
            <a:r>
              <a:rPr lang="en-US" sz="2600" i="1" dirty="0">
                <a:solidFill>
                  <a:schemeClr val="accent6">
                    <a:lumMod val="50000"/>
                  </a:schemeClr>
                </a:solidFill>
              </a:rPr>
              <a:t> </a:t>
            </a:r>
            <a:r>
              <a:rPr lang="en-US" sz="2600" i="1" dirty="0" err="1">
                <a:solidFill>
                  <a:schemeClr val="accent6">
                    <a:lumMod val="50000"/>
                  </a:schemeClr>
                </a:solidFill>
              </a:rPr>
              <a:t>sito</a:t>
            </a:r>
            <a:r>
              <a:rPr lang="en-US" sz="2600" i="1" dirty="0">
                <a:solidFill>
                  <a:schemeClr val="accent6">
                    <a:lumMod val="50000"/>
                  </a:schemeClr>
                </a:solidFill>
              </a:rPr>
              <a:t> </a:t>
            </a:r>
            <a:r>
              <a:rPr lang="en-US" sz="2600" i="1" dirty="0" err="1">
                <a:solidFill>
                  <a:schemeClr val="accent6">
                    <a:lumMod val="50000"/>
                  </a:schemeClr>
                </a:solidFill>
              </a:rPr>
              <a:t>istituzionale</a:t>
            </a:r>
            <a:r>
              <a:rPr lang="en-US" sz="2600" i="1" dirty="0">
                <a:solidFill>
                  <a:schemeClr val="accent6">
                    <a:lumMod val="50000"/>
                  </a:schemeClr>
                </a:solidFill>
              </a:rPr>
              <a:t> un </a:t>
            </a:r>
            <a:r>
              <a:rPr lang="en-US" sz="2600" i="1" dirty="0" err="1">
                <a:solidFill>
                  <a:schemeClr val="accent6">
                    <a:lumMod val="50000"/>
                  </a:schemeClr>
                </a:solidFill>
              </a:rPr>
              <a:t>avviso</a:t>
            </a:r>
            <a:r>
              <a:rPr lang="en-US" sz="2600" i="1" dirty="0">
                <a:solidFill>
                  <a:schemeClr val="accent6">
                    <a:lumMod val="50000"/>
                  </a:schemeClr>
                </a:solidFill>
              </a:rPr>
              <a:t> per la </a:t>
            </a:r>
            <a:r>
              <a:rPr lang="en-US" sz="2600" i="1" dirty="0" err="1">
                <a:solidFill>
                  <a:schemeClr val="accent6">
                    <a:lumMod val="50000"/>
                  </a:schemeClr>
                </a:solidFill>
              </a:rPr>
              <a:t>predisposizione</a:t>
            </a:r>
            <a:r>
              <a:rPr lang="en-US" sz="2600" i="1" dirty="0">
                <a:solidFill>
                  <a:schemeClr val="accent6">
                    <a:lumMod val="50000"/>
                  </a:schemeClr>
                </a:solidFill>
              </a:rPr>
              <a:t> di </a:t>
            </a:r>
            <a:r>
              <a:rPr lang="en-US" sz="2600" i="1" dirty="0" err="1">
                <a:solidFill>
                  <a:schemeClr val="accent6">
                    <a:lumMod val="50000"/>
                  </a:schemeClr>
                </a:solidFill>
              </a:rPr>
              <a:t>graduatorie</a:t>
            </a:r>
            <a:r>
              <a:rPr lang="en-US" sz="2600" i="1" dirty="0">
                <a:solidFill>
                  <a:schemeClr val="accent6">
                    <a:lumMod val="50000"/>
                  </a:schemeClr>
                </a:solidFill>
              </a:rPr>
              <a:t> </a:t>
            </a:r>
            <a:r>
              <a:rPr lang="en-US" sz="2600" i="1" dirty="0" err="1">
                <a:solidFill>
                  <a:schemeClr val="accent6">
                    <a:lumMod val="50000"/>
                  </a:schemeClr>
                </a:solidFill>
              </a:rPr>
              <a:t>aziendali</a:t>
            </a:r>
            <a:r>
              <a:rPr lang="en-US" sz="2600" i="1" dirty="0">
                <a:solidFill>
                  <a:schemeClr val="accent6">
                    <a:lumMod val="50000"/>
                  </a:schemeClr>
                </a:solidFill>
              </a:rPr>
              <a:t> di </a:t>
            </a:r>
            <a:r>
              <a:rPr lang="en-US" sz="2600" i="1" dirty="0" err="1">
                <a:solidFill>
                  <a:schemeClr val="accent6">
                    <a:lumMod val="50000"/>
                  </a:schemeClr>
                </a:solidFill>
              </a:rPr>
              <a:t>medici</a:t>
            </a:r>
            <a:r>
              <a:rPr lang="en-US" sz="2600" i="1" dirty="0">
                <a:solidFill>
                  <a:schemeClr val="accent6">
                    <a:lumMod val="50000"/>
                  </a:schemeClr>
                </a:solidFill>
              </a:rPr>
              <a:t> </a:t>
            </a:r>
            <a:r>
              <a:rPr lang="en-US" sz="2600" i="1" dirty="0" err="1">
                <a:solidFill>
                  <a:schemeClr val="accent6">
                    <a:lumMod val="50000"/>
                  </a:schemeClr>
                </a:solidFill>
              </a:rPr>
              <a:t>disponibili</a:t>
            </a:r>
            <a:r>
              <a:rPr lang="en-US" sz="2600" i="1" dirty="0">
                <a:solidFill>
                  <a:schemeClr val="accent6">
                    <a:lumMod val="50000"/>
                  </a:schemeClr>
                </a:solidFill>
              </a:rPr>
              <a:t> </a:t>
            </a:r>
            <a:r>
              <a:rPr lang="en-US" sz="2600" i="1" dirty="0" err="1">
                <a:solidFill>
                  <a:schemeClr val="accent6">
                    <a:lumMod val="50000"/>
                  </a:schemeClr>
                </a:solidFill>
              </a:rPr>
              <a:t>all’eventuale</a:t>
            </a:r>
            <a:r>
              <a:rPr lang="en-US" sz="2600" i="1" dirty="0">
                <a:solidFill>
                  <a:schemeClr val="accent6">
                    <a:lumMod val="50000"/>
                  </a:schemeClr>
                </a:solidFill>
              </a:rPr>
              <a:t> </a:t>
            </a:r>
            <a:r>
              <a:rPr lang="en-US" sz="2600" i="1" dirty="0" err="1">
                <a:solidFill>
                  <a:schemeClr val="accent6">
                    <a:lumMod val="50000"/>
                  </a:schemeClr>
                </a:solidFill>
              </a:rPr>
              <a:t>conferimento</a:t>
            </a:r>
            <a:r>
              <a:rPr lang="en-US" sz="2600" i="1" dirty="0">
                <a:solidFill>
                  <a:schemeClr val="accent6">
                    <a:lumMod val="50000"/>
                  </a:schemeClr>
                </a:solidFill>
              </a:rPr>
              <a:t> di </a:t>
            </a:r>
            <a:r>
              <a:rPr lang="en-US" sz="2600" i="1" dirty="0" err="1">
                <a:solidFill>
                  <a:schemeClr val="accent6">
                    <a:lumMod val="50000"/>
                  </a:schemeClr>
                </a:solidFill>
              </a:rPr>
              <a:t>incarico</a:t>
            </a:r>
            <a:r>
              <a:rPr lang="en-US" sz="2600" i="1" dirty="0">
                <a:solidFill>
                  <a:schemeClr val="accent6">
                    <a:lumMod val="50000"/>
                  </a:schemeClr>
                </a:solidFill>
              </a:rPr>
              <a:t> </a:t>
            </a:r>
            <a:r>
              <a:rPr lang="en-US" sz="2600" i="1" dirty="0" err="1">
                <a:solidFill>
                  <a:schemeClr val="accent6">
                    <a:lumMod val="50000"/>
                  </a:schemeClr>
                </a:solidFill>
              </a:rPr>
              <a:t>provvisorio</a:t>
            </a:r>
            <a:r>
              <a:rPr lang="en-US" sz="2600" i="1" dirty="0">
                <a:solidFill>
                  <a:schemeClr val="accent6">
                    <a:lumMod val="50000"/>
                  </a:schemeClr>
                </a:solidFill>
              </a:rPr>
              <a:t>, a tempo </a:t>
            </a:r>
            <a:r>
              <a:rPr lang="en-US" sz="2600" i="1" dirty="0" err="1">
                <a:solidFill>
                  <a:schemeClr val="accent6">
                    <a:lumMod val="50000"/>
                  </a:schemeClr>
                </a:solidFill>
              </a:rPr>
              <a:t>determinato</a:t>
            </a:r>
            <a:r>
              <a:rPr lang="en-US" sz="2600" i="1" dirty="0">
                <a:solidFill>
                  <a:schemeClr val="accent6">
                    <a:lumMod val="50000"/>
                  </a:schemeClr>
                </a:solidFill>
              </a:rPr>
              <a:t> o </a:t>
            </a:r>
            <a:r>
              <a:rPr lang="en-US" sz="2600" i="1" dirty="0" err="1">
                <a:solidFill>
                  <a:schemeClr val="accent6">
                    <a:lumMod val="50000"/>
                  </a:schemeClr>
                </a:solidFill>
              </a:rPr>
              <a:t>all’affidamento</a:t>
            </a:r>
            <a:r>
              <a:rPr lang="en-US" sz="2600" i="1" dirty="0">
                <a:solidFill>
                  <a:schemeClr val="accent6">
                    <a:lumMod val="50000"/>
                  </a:schemeClr>
                </a:solidFill>
              </a:rPr>
              <a:t> di </a:t>
            </a:r>
            <a:r>
              <a:rPr lang="en-US" sz="2600" i="1" dirty="0" err="1">
                <a:solidFill>
                  <a:schemeClr val="accent6">
                    <a:lumMod val="50000"/>
                  </a:schemeClr>
                </a:solidFill>
              </a:rPr>
              <a:t>sostituzione</a:t>
            </a:r>
            <a:r>
              <a:rPr lang="en-US" sz="2600" i="1" dirty="0">
                <a:solidFill>
                  <a:schemeClr val="accent6">
                    <a:lumMod val="50000"/>
                  </a:schemeClr>
                </a:solidFill>
              </a:rPr>
              <a:t>, secondo </a:t>
            </a:r>
            <a:r>
              <a:rPr lang="en-US" sz="2600" i="1" dirty="0" err="1">
                <a:solidFill>
                  <a:schemeClr val="accent6">
                    <a:lumMod val="50000"/>
                  </a:schemeClr>
                </a:solidFill>
              </a:rPr>
              <a:t>il</a:t>
            </a:r>
            <a:r>
              <a:rPr lang="en-US" sz="2600" i="1" dirty="0">
                <a:solidFill>
                  <a:schemeClr val="accent6">
                    <a:lumMod val="50000"/>
                  </a:schemeClr>
                </a:solidFill>
              </a:rPr>
              <a:t> </a:t>
            </a:r>
            <a:r>
              <a:rPr lang="en-US" sz="2600" i="1" dirty="0" err="1">
                <a:solidFill>
                  <a:schemeClr val="accent6">
                    <a:lumMod val="50000"/>
                  </a:schemeClr>
                </a:solidFill>
              </a:rPr>
              <a:t>seguente</a:t>
            </a:r>
            <a:r>
              <a:rPr lang="en-US" sz="2600" i="1" dirty="0">
                <a:solidFill>
                  <a:schemeClr val="accent6">
                    <a:lumMod val="50000"/>
                  </a:schemeClr>
                </a:solidFill>
              </a:rPr>
              <a:t> </a:t>
            </a:r>
            <a:r>
              <a:rPr lang="en-US" sz="2600" i="1" dirty="0" err="1">
                <a:solidFill>
                  <a:schemeClr val="accent6">
                    <a:lumMod val="50000"/>
                  </a:schemeClr>
                </a:solidFill>
              </a:rPr>
              <a:t>ordine</a:t>
            </a:r>
            <a:r>
              <a:rPr lang="en-US" sz="2600" i="1" dirty="0">
                <a:solidFill>
                  <a:schemeClr val="accent6">
                    <a:lumMod val="50000"/>
                  </a:schemeClr>
                </a:solidFill>
              </a:rPr>
              <a:t> di </a:t>
            </a:r>
            <a:r>
              <a:rPr lang="en-US" sz="2600" i="1" dirty="0" err="1">
                <a:solidFill>
                  <a:schemeClr val="accent6">
                    <a:lumMod val="50000"/>
                  </a:schemeClr>
                </a:solidFill>
              </a:rPr>
              <a:t>priorità</a:t>
            </a:r>
            <a:r>
              <a:rPr lang="en-US" sz="2600" i="1" dirty="0">
                <a:solidFill>
                  <a:schemeClr val="accent6">
                    <a:lumMod val="50000"/>
                  </a:schemeClr>
                </a:solidFill>
              </a:rPr>
              <a:t>:</a:t>
            </a:r>
            <a:endParaRPr lang="it-IT" sz="2600" i="1" dirty="0">
              <a:solidFill>
                <a:schemeClr val="accent6">
                  <a:lumMod val="50000"/>
                </a:schemeClr>
              </a:solidFill>
            </a:endParaRPr>
          </a:p>
          <a:p>
            <a:pPr lvl="1" algn="just"/>
            <a:r>
              <a:rPr lang="en-US" sz="2600" i="1" dirty="0" err="1">
                <a:solidFill>
                  <a:schemeClr val="accent6">
                    <a:lumMod val="50000"/>
                  </a:schemeClr>
                </a:solidFill>
              </a:rPr>
              <a:t>medici</a:t>
            </a:r>
            <a:r>
              <a:rPr lang="en-US" sz="2600" i="1" dirty="0">
                <a:solidFill>
                  <a:schemeClr val="accent6">
                    <a:lumMod val="50000"/>
                  </a:schemeClr>
                </a:solidFill>
              </a:rPr>
              <a:t> </a:t>
            </a:r>
            <a:r>
              <a:rPr lang="en-US" sz="2600" i="1" dirty="0" err="1">
                <a:solidFill>
                  <a:schemeClr val="accent6">
                    <a:lumMod val="50000"/>
                  </a:schemeClr>
                </a:solidFill>
              </a:rPr>
              <a:t>iscritti</a:t>
            </a:r>
            <a:r>
              <a:rPr lang="en-US" sz="2600" i="1" dirty="0">
                <a:solidFill>
                  <a:schemeClr val="accent6">
                    <a:lumMod val="50000"/>
                  </a:schemeClr>
                </a:solidFill>
              </a:rPr>
              <a:t> </a:t>
            </a:r>
            <a:r>
              <a:rPr lang="en-US" sz="2600" i="1" dirty="0" err="1">
                <a:solidFill>
                  <a:schemeClr val="accent6">
                    <a:lumMod val="50000"/>
                  </a:schemeClr>
                </a:solidFill>
              </a:rPr>
              <a:t>nella</a:t>
            </a:r>
            <a:r>
              <a:rPr lang="en-US" sz="2600" i="1" dirty="0">
                <a:solidFill>
                  <a:schemeClr val="accent6">
                    <a:lumMod val="50000"/>
                  </a:schemeClr>
                </a:solidFill>
              </a:rPr>
              <a:t> </a:t>
            </a:r>
            <a:r>
              <a:rPr lang="en-US" sz="2600" i="1" dirty="0" err="1">
                <a:solidFill>
                  <a:schemeClr val="accent6">
                    <a:lumMod val="50000"/>
                  </a:schemeClr>
                </a:solidFill>
              </a:rPr>
              <a:t>graduatoria</a:t>
            </a:r>
            <a:r>
              <a:rPr lang="en-US" sz="2600" i="1" dirty="0">
                <a:solidFill>
                  <a:schemeClr val="accent6">
                    <a:lumMod val="50000"/>
                  </a:schemeClr>
                </a:solidFill>
              </a:rPr>
              <a:t> </a:t>
            </a:r>
            <a:r>
              <a:rPr lang="en-US" sz="2600" i="1" dirty="0" err="1">
                <a:solidFill>
                  <a:schemeClr val="accent6">
                    <a:lumMod val="50000"/>
                  </a:schemeClr>
                </a:solidFill>
              </a:rPr>
              <a:t>regionale</a:t>
            </a:r>
            <a:r>
              <a:rPr lang="en-US" sz="2600" i="1" dirty="0">
                <a:solidFill>
                  <a:schemeClr val="accent6">
                    <a:lumMod val="50000"/>
                  </a:schemeClr>
                </a:solidFill>
              </a:rPr>
              <a:t> secondo </a:t>
            </a:r>
            <a:r>
              <a:rPr lang="en-US" sz="2600" i="1" dirty="0" err="1">
                <a:solidFill>
                  <a:schemeClr val="accent6">
                    <a:lumMod val="50000"/>
                  </a:schemeClr>
                </a:solidFill>
              </a:rPr>
              <a:t>l’ordine</a:t>
            </a:r>
            <a:r>
              <a:rPr lang="en-US" sz="2600" i="1" dirty="0">
                <a:solidFill>
                  <a:schemeClr val="accent6">
                    <a:lumMod val="50000"/>
                  </a:schemeClr>
                </a:solidFill>
              </a:rPr>
              <a:t> di </a:t>
            </a:r>
            <a:r>
              <a:rPr lang="en-US" sz="2600" i="1" dirty="0" err="1">
                <a:solidFill>
                  <a:schemeClr val="accent6">
                    <a:lumMod val="50000"/>
                  </a:schemeClr>
                </a:solidFill>
              </a:rPr>
              <a:t>punteggio</a:t>
            </a:r>
            <a:r>
              <a:rPr lang="en-US" sz="2600" i="1" dirty="0">
                <a:solidFill>
                  <a:schemeClr val="accent6">
                    <a:lumMod val="50000"/>
                  </a:schemeClr>
                </a:solidFill>
              </a:rPr>
              <a:t>;</a:t>
            </a:r>
            <a:endParaRPr lang="it-IT" sz="2600" i="1" dirty="0">
              <a:solidFill>
                <a:schemeClr val="accent6">
                  <a:lumMod val="50000"/>
                </a:schemeClr>
              </a:solidFill>
            </a:endParaRPr>
          </a:p>
          <a:p>
            <a:pPr lvl="1" algn="just"/>
            <a:r>
              <a:rPr lang="en-US" sz="2600" b="1" i="1" dirty="0" err="1">
                <a:solidFill>
                  <a:schemeClr val="accent2">
                    <a:lumMod val="75000"/>
                  </a:schemeClr>
                </a:solidFill>
              </a:rPr>
              <a:t>medici</a:t>
            </a:r>
            <a:r>
              <a:rPr lang="en-US" sz="2600" b="1" i="1" dirty="0">
                <a:solidFill>
                  <a:schemeClr val="accent2">
                    <a:lumMod val="75000"/>
                  </a:schemeClr>
                </a:solidFill>
              </a:rPr>
              <a:t> </a:t>
            </a:r>
            <a:r>
              <a:rPr lang="en-US" sz="2600" b="1" i="1" dirty="0" err="1">
                <a:solidFill>
                  <a:schemeClr val="accent2">
                    <a:lumMod val="75000"/>
                  </a:schemeClr>
                </a:solidFill>
              </a:rPr>
              <a:t>che</a:t>
            </a:r>
            <a:r>
              <a:rPr lang="en-US" sz="2600" b="1" i="1" dirty="0">
                <a:solidFill>
                  <a:schemeClr val="accent2">
                    <a:lumMod val="75000"/>
                  </a:schemeClr>
                </a:solidFill>
              </a:rPr>
              <a:t> </a:t>
            </a:r>
            <a:r>
              <a:rPr lang="en-US" sz="2600" b="1" i="1" dirty="0" err="1">
                <a:solidFill>
                  <a:schemeClr val="accent2">
                    <a:lumMod val="75000"/>
                  </a:schemeClr>
                </a:solidFill>
              </a:rPr>
              <a:t>abbiano</a:t>
            </a:r>
            <a:r>
              <a:rPr lang="en-US" sz="2600" b="1" i="1" dirty="0">
                <a:solidFill>
                  <a:schemeClr val="accent2">
                    <a:lumMod val="75000"/>
                  </a:schemeClr>
                </a:solidFill>
              </a:rPr>
              <a:t> </a:t>
            </a:r>
            <a:r>
              <a:rPr lang="en-US" sz="2600" b="1" i="1" dirty="0" err="1">
                <a:solidFill>
                  <a:schemeClr val="accent2">
                    <a:lumMod val="75000"/>
                  </a:schemeClr>
                </a:solidFill>
              </a:rPr>
              <a:t>acquisito</a:t>
            </a:r>
            <a:r>
              <a:rPr lang="en-US" sz="2600" b="1" i="1" dirty="0">
                <a:solidFill>
                  <a:schemeClr val="accent2">
                    <a:lumMod val="75000"/>
                  </a:schemeClr>
                </a:solidFill>
              </a:rPr>
              <a:t> </a:t>
            </a:r>
            <a:r>
              <a:rPr lang="en-US" sz="2600" b="1" i="1" dirty="0" err="1">
                <a:solidFill>
                  <a:schemeClr val="accent2">
                    <a:lumMod val="75000"/>
                  </a:schemeClr>
                </a:solidFill>
              </a:rPr>
              <a:t>il</a:t>
            </a:r>
            <a:r>
              <a:rPr lang="en-US" sz="2600" b="1" i="1" dirty="0">
                <a:solidFill>
                  <a:schemeClr val="accent2">
                    <a:lumMod val="75000"/>
                  </a:schemeClr>
                </a:solidFill>
              </a:rPr>
              <a:t> </a:t>
            </a:r>
            <a:r>
              <a:rPr lang="en-US" sz="2600" b="1" i="1" dirty="0" err="1">
                <a:solidFill>
                  <a:schemeClr val="accent2">
                    <a:lumMod val="75000"/>
                  </a:schemeClr>
                </a:solidFill>
              </a:rPr>
              <a:t>titolo</a:t>
            </a:r>
            <a:r>
              <a:rPr lang="en-US" sz="2600" b="1" i="1" dirty="0">
                <a:solidFill>
                  <a:schemeClr val="accent2">
                    <a:lumMod val="75000"/>
                  </a:schemeClr>
                </a:solidFill>
              </a:rPr>
              <a:t> di </a:t>
            </a:r>
            <a:r>
              <a:rPr lang="en-US" sz="2600" b="1" i="1" dirty="0" err="1">
                <a:solidFill>
                  <a:schemeClr val="accent2">
                    <a:lumMod val="75000"/>
                  </a:schemeClr>
                </a:solidFill>
              </a:rPr>
              <a:t>formazione</a:t>
            </a:r>
            <a:r>
              <a:rPr lang="en-US" sz="2600" b="1" i="1" dirty="0">
                <a:solidFill>
                  <a:schemeClr val="accent2">
                    <a:lumMod val="75000"/>
                  </a:schemeClr>
                </a:solidFill>
              </a:rPr>
              <a:t> </a:t>
            </a:r>
            <a:r>
              <a:rPr lang="en-US" sz="2600" b="1" i="1" dirty="0" err="1">
                <a:solidFill>
                  <a:schemeClr val="accent2">
                    <a:lumMod val="75000"/>
                  </a:schemeClr>
                </a:solidFill>
              </a:rPr>
              <a:t>specifica</a:t>
            </a:r>
            <a:r>
              <a:rPr lang="en-US" sz="2600" b="1" i="1" dirty="0">
                <a:solidFill>
                  <a:schemeClr val="accent2">
                    <a:lumMod val="75000"/>
                  </a:schemeClr>
                </a:solidFill>
              </a:rPr>
              <a:t> in </a:t>
            </a:r>
            <a:r>
              <a:rPr lang="en-US" sz="2600" b="1" i="1" dirty="0" err="1">
                <a:solidFill>
                  <a:schemeClr val="accent2">
                    <a:lumMod val="75000"/>
                  </a:schemeClr>
                </a:solidFill>
              </a:rPr>
              <a:t>medicina</a:t>
            </a:r>
            <a:r>
              <a:rPr lang="en-US" sz="2600" b="1" i="1" dirty="0">
                <a:solidFill>
                  <a:schemeClr val="accent2">
                    <a:lumMod val="75000"/>
                  </a:schemeClr>
                </a:solidFill>
              </a:rPr>
              <a:t> </a:t>
            </a:r>
            <a:r>
              <a:rPr lang="en-US" sz="2600" b="1" i="1" dirty="0" err="1">
                <a:solidFill>
                  <a:schemeClr val="accent2">
                    <a:lumMod val="75000"/>
                  </a:schemeClr>
                </a:solidFill>
              </a:rPr>
              <a:t>generale</a:t>
            </a:r>
            <a:r>
              <a:rPr lang="en-US" sz="2600" b="1" i="1" dirty="0">
                <a:solidFill>
                  <a:schemeClr val="accent2">
                    <a:lumMod val="75000"/>
                  </a:schemeClr>
                </a:solidFill>
              </a:rPr>
              <a:t> </a:t>
            </a:r>
            <a:r>
              <a:rPr lang="en-US" sz="2600" b="1" i="1" dirty="0" err="1">
                <a:solidFill>
                  <a:schemeClr val="accent2">
                    <a:lumMod val="75000"/>
                  </a:schemeClr>
                </a:solidFill>
              </a:rPr>
              <a:t>successivamente</a:t>
            </a:r>
            <a:r>
              <a:rPr lang="en-US" sz="2600" b="1" i="1" dirty="0">
                <a:solidFill>
                  <a:schemeClr val="accent2">
                    <a:lumMod val="75000"/>
                  </a:schemeClr>
                </a:solidFill>
              </a:rPr>
              <a:t> </a:t>
            </a:r>
            <a:r>
              <a:rPr lang="en-US" sz="2600" b="1" i="1" dirty="0" err="1">
                <a:solidFill>
                  <a:schemeClr val="accent2">
                    <a:lumMod val="75000"/>
                  </a:schemeClr>
                </a:solidFill>
              </a:rPr>
              <a:t>alla</a:t>
            </a:r>
            <a:r>
              <a:rPr lang="en-US" sz="2600" b="1" i="1" dirty="0">
                <a:solidFill>
                  <a:schemeClr val="accent2">
                    <a:lumMod val="75000"/>
                  </a:schemeClr>
                </a:solidFill>
              </a:rPr>
              <a:t> data di </a:t>
            </a:r>
            <a:r>
              <a:rPr lang="en-US" sz="2600" b="1" i="1" dirty="0" err="1">
                <a:solidFill>
                  <a:schemeClr val="accent2">
                    <a:lumMod val="75000"/>
                  </a:schemeClr>
                </a:solidFill>
              </a:rPr>
              <a:t>scadenza</a:t>
            </a:r>
            <a:r>
              <a:rPr lang="en-US" sz="2600" b="1" i="1" dirty="0">
                <a:solidFill>
                  <a:schemeClr val="accent2">
                    <a:lumMod val="75000"/>
                  </a:schemeClr>
                </a:solidFill>
              </a:rPr>
              <a:t> </a:t>
            </a:r>
            <a:r>
              <a:rPr lang="en-US" sz="2600" b="1" i="1" dirty="0" err="1">
                <a:solidFill>
                  <a:schemeClr val="accent2">
                    <a:lumMod val="75000"/>
                  </a:schemeClr>
                </a:solidFill>
              </a:rPr>
              <a:t>della</a:t>
            </a:r>
            <a:r>
              <a:rPr lang="en-US" sz="2600" b="1" i="1" dirty="0">
                <a:solidFill>
                  <a:schemeClr val="accent2">
                    <a:lumMod val="75000"/>
                  </a:schemeClr>
                </a:solidFill>
              </a:rPr>
              <a:t> </a:t>
            </a:r>
            <a:r>
              <a:rPr lang="en-US" sz="2600" b="1" i="1" dirty="0" err="1">
                <a:solidFill>
                  <a:schemeClr val="accent2">
                    <a:lumMod val="75000"/>
                  </a:schemeClr>
                </a:solidFill>
              </a:rPr>
              <a:t>presentazione</a:t>
            </a:r>
            <a:r>
              <a:rPr lang="en-US" sz="2600" b="1" i="1" dirty="0">
                <a:solidFill>
                  <a:schemeClr val="accent2">
                    <a:lumMod val="75000"/>
                  </a:schemeClr>
                </a:solidFill>
              </a:rPr>
              <a:t> </a:t>
            </a:r>
            <a:r>
              <a:rPr lang="en-US" sz="2600" b="1" i="1" dirty="0" err="1">
                <a:solidFill>
                  <a:schemeClr val="accent2">
                    <a:lumMod val="75000"/>
                  </a:schemeClr>
                </a:solidFill>
              </a:rPr>
              <a:t>della</a:t>
            </a:r>
            <a:r>
              <a:rPr lang="en-US" sz="2600" b="1" i="1" dirty="0">
                <a:solidFill>
                  <a:schemeClr val="accent2">
                    <a:lumMod val="75000"/>
                  </a:schemeClr>
                </a:solidFill>
              </a:rPr>
              <a:t> </a:t>
            </a:r>
            <a:r>
              <a:rPr lang="en-US" sz="2600" b="1" i="1" dirty="0" err="1">
                <a:solidFill>
                  <a:schemeClr val="accent2">
                    <a:lumMod val="75000"/>
                  </a:schemeClr>
                </a:solidFill>
              </a:rPr>
              <a:t>domanda</a:t>
            </a:r>
            <a:r>
              <a:rPr lang="en-US" sz="2600" b="1" i="1" dirty="0">
                <a:solidFill>
                  <a:schemeClr val="accent2">
                    <a:lumMod val="75000"/>
                  </a:schemeClr>
                </a:solidFill>
              </a:rPr>
              <a:t> di </a:t>
            </a:r>
            <a:r>
              <a:rPr lang="en-US" sz="2600" b="1" i="1" dirty="0" err="1">
                <a:solidFill>
                  <a:schemeClr val="accent2">
                    <a:lumMod val="75000"/>
                  </a:schemeClr>
                </a:solidFill>
              </a:rPr>
              <a:t>inclusione</a:t>
            </a:r>
            <a:r>
              <a:rPr lang="en-US" sz="2600" b="1" i="1" dirty="0">
                <a:solidFill>
                  <a:schemeClr val="accent2">
                    <a:lumMod val="75000"/>
                  </a:schemeClr>
                </a:solidFill>
              </a:rPr>
              <a:t> in </a:t>
            </a:r>
            <a:r>
              <a:rPr lang="en-US" sz="2600" b="1" i="1" dirty="0" err="1">
                <a:solidFill>
                  <a:schemeClr val="accent2">
                    <a:lumMod val="75000"/>
                  </a:schemeClr>
                </a:solidFill>
              </a:rPr>
              <a:t>graduatoria</a:t>
            </a:r>
            <a:r>
              <a:rPr lang="en-US" sz="2600" b="1" i="1" dirty="0">
                <a:solidFill>
                  <a:schemeClr val="accent2">
                    <a:lumMod val="75000"/>
                  </a:schemeClr>
                </a:solidFill>
              </a:rPr>
              <a:t> </a:t>
            </a:r>
            <a:r>
              <a:rPr lang="en-US" sz="2600" b="1" i="1" dirty="0" err="1">
                <a:solidFill>
                  <a:schemeClr val="accent2">
                    <a:lumMod val="75000"/>
                  </a:schemeClr>
                </a:solidFill>
              </a:rPr>
              <a:t>regionale</a:t>
            </a:r>
            <a:r>
              <a:rPr lang="en-US" sz="2600" b="1" i="1" dirty="0">
                <a:solidFill>
                  <a:schemeClr val="accent2">
                    <a:lumMod val="75000"/>
                  </a:schemeClr>
                </a:solidFill>
              </a:rPr>
              <a:t>.</a:t>
            </a:r>
            <a:endParaRPr lang="it-IT" sz="2600" b="1" i="1" dirty="0">
              <a:solidFill>
                <a:schemeClr val="accent2">
                  <a:lumMod val="75000"/>
                </a:schemeClr>
              </a:solidFill>
            </a:endParaRPr>
          </a:p>
          <a:p>
            <a:pPr marL="0" indent="0">
              <a:buNone/>
            </a:pPr>
            <a:endParaRPr lang="it-IT" dirty="0">
              <a:solidFill>
                <a:schemeClr val="accent2">
                  <a:lumMod val="75000"/>
                </a:schemeClr>
              </a:solidFill>
            </a:endParaRPr>
          </a:p>
        </p:txBody>
      </p:sp>
      <p:sp>
        <p:nvSpPr>
          <p:cNvPr id="5" name="Titolo 1"/>
          <p:cNvSpPr>
            <a:spLocks noGrp="1"/>
          </p:cNvSpPr>
          <p:nvPr>
            <p:ph type="title"/>
          </p:nvPr>
        </p:nvSpPr>
        <p:spPr>
          <a:xfrm>
            <a:off x="838200" y="296114"/>
            <a:ext cx="10515600" cy="1325563"/>
          </a:xfrm>
        </p:spPr>
        <p:txBody>
          <a:bodyPr>
            <a:normAutofit/>
          </a:bodyPr>
          <a:lstStyle/>
          <a:p>
            <a:pPr algn="ctr"/>
            <a:r>
              <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Velocizzazione accesso alla professione dei giovani medici formati per la medicina generale</a:t>
            </a:r>
          </a:p>
        </p:txBody>
      </p:sp>
    </p:spTree>
    <p:extLst>
      <p:ext uri="{BB962C8B-B14F-4D97-AF65-F5344CB8AC3E}">
        <p14:creationId xmlns:p14="http://schemas.microsoft.com/office/powerpoint/2010/main" val="1151117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0375" y="1891527"/>
            <a:ext cx="10711249" cy="4351338"/>
          </a:xfrm>
        </p:spPr>
        <p:txBody>
          <a:bodyPr>
            <a:normAutofit/>
          </a:bodyPr>
          <a:lstStyle/>
          <a:p>
            <a:pPr marL="457200" lvl="1" indent="0">
              <a:buNone/>
            </a:pPr>
            <a:r>
              <a:rPr lang="en-US" sz="2600" b="1" dirty="0" err="1" smtClean="0">
                <a:solidFill>
                  <a:schemeClr val="accent6">
                    <a:lumMod val="50000"/>
                  </a:schemeClr>
                </a:solidFill>
              </a:rPr>
              <a:t>Graduatoria</a:t>
            </a:r>
            <a:r>
              <a:rPr lang="en-US" sz="2600" b="1" dirty="0" smtClean="0">
                <a:solidFill>
                  <a:schemeClr val="accent6">
                    <a:lumMod val="50000"/>
                  </a:schemeClr>
                </a:solidFill>
              </a:rPr>
              <a:t> </a:t>
            </a:r>
            <a:r>
              <a:rPr lang="en-US" sz="2600" b="1" dirty="0" err="1">
                <a:solidFill>
                  <a:schemeClr val="accent6">
                    <a:lumMod val="50000"/>
                  </a:schemeClr>
                </a:solidFill>
              </a:rPr>
              <a:t>regionale</a:t>
            </a:r>
            <a:r>
              <a:rPr lang="en-US" sz="2600" b="1" dirty="0">
                <a:solidFill>
                  <a:schemeClr val="accent6">
                    <a:lumMod val="50000"/>
                  </a:schemeClr>
                </a:solidFill>
              </a:rPr>
              <a:t> e </a:t>
            </a:r>
            <a:r>
              <a:rPr lang="en-US" sz="2600" b="1" dirty="0" err="1">
                <a:solidFill>
                  <a:schemeClr val="accent6">
                    <a:lumMod val="50000"/>
                  </a:schemeClr>
                </a:solidFill>
              </a:rPr>
              <a:t>graduatorie</a:t>
            </a:r>
            <a:r>
              <a:rPr lang="en-US" sz="2600" b="1" dirty="0">
                <a:solidFill>
                  <a:schemeClr val="accent6">
                    <a:lumMod val="50000"/>
                  </a:schemeClr>
                </a:solidFill>
              </a:rPr>
              <a:t> </a:t>
            </a:r>
            <a:r>
              <a:rPr lang="en-US" sz="2600" b="1" dirty="0" err="1">
                <a:solidFill>
                  <a:schemeClr val="accent6">
                    <a:lumMod val="50000"/>
                  </a:schemeClr>
                </a:solidFill>
              </a:rPr>
              <a:t>aziendali</a:t>
            </a:r>
            <a:r>
              <a:rPr lang="en-US" sz="2600" b="1" dirty="0">
                <a:solidFill>
                  <a:schemeClr val="accent6">
                    <a:lumMod val="50000"/>
                  </a:schemeClr>
                </a:solidFill>
              </a:rPr>
              <a:t> per </a:t>
            </a:r>
            <a:r>
              <a:rPr lang="en-US" sz="2600" b="1" dirty="0" err="1">
                <a:solidFill>
                  <a:schemeClr val="accent6">
                    <a:lumMod val="50000"/>
                  </a:schemeClr>
                </a:solidFill>
              </a:rPr>
              <a:t>incarichi</a:t>
            </a:r>
            <a:r>
              <a:rPr lang="en-US" sz="2600" b="1" dirty="0">
                <a:solidFill>
                  <a:schemeClr val="accent6">
                    <a:lumMod val="50000"/>
                  </a:schemeClr>
                </a:solidFill>
              </a:rPr>
              <a:t> </a:t>
            </a:r>
            <a:r>
              <a:rPr lang="en-US" sz="2600" b="1" dirty="0" err="1">
                <a:solidFill>
                  <a:schemeClr val="accent6">
                    <a:lumMod val="50000"/>
                  </a:schemeClr>
                </a:solidFill>
              </a:rPr>
              <a:t>temporanei</a:t>
            </a:r>
            <a:r>
              <a:rPr lang="en-US" sz="2600" b="1" dirty="0">
                <a:solidFill>
                  <a:schemeClr val="accent6">
                    <a:lumMod val="50000"/>
                  </a:schemeClr>
                </a:solidFill>
              </a:rPr>
              <a:t> e </a:t>
            </a:r>
            <a:r>
              <a:rPr lang="en-US" sz="2600" b="1" dirty="0" err="1">
                <a:solidFill>
                  <a:schemeClr val="accent6">
                    <a:lumMod val="50000"/>
                  </a:schemeClr>
                </a:solidFill>
              </a:rPr>
              <a:t>sostituzioni</a:t>
            </a:r>
            <a:endParaRPr lang="en-US" sz="2600" b="1" dirty="0">
              <a:solidFill>
                <a:schemeClr val="accent6">
                  <a:lumMod val="50000"/>
                </a:schemeClr>
              </a:solidFill>
            </a:endParaRPr>
          </a:p>
          <a:p>
            <a:pPr marL="457200" lvl="1" indent="0">
              <a:buNone/>
            </a:pPr>
            <a:endParaRPr lang="en-US" dirty="0" smtClean="0"/>
          </a:p>
          <a:p>
            <a:pPr marL="0" indent="0">
              <a:buNone/>
            </a:pPr>
            <a:r>
              <a:rPr lang="en-US" sz="2600" i="1" dirty="0">
                <a:solidFill>
                  <a:schemeClr val="accent6">
                    <a:lumMod val="50000"/>
                  </a:schemeClr>
                </a:solidFill>
              </a:rPr>
              <a:t>… per </a:t>
            </a:r>
            <a:r>
              <a:rPr lang="en-US" sz="2600" i="1" dirty="0" err="1">
                <a:solidFill>
                  <a:schemeClr val="accent6">
                    <a:lumMod val="50000"/>
                  </a:schemeClr>
                </a:solidFill>
              </a:rPr>
              <a:t>il</a:t>
            </a:r>
            <a:r>
              <a:rPr lang="en-US" sz="2600" i="1" dirty="0">
                <a:solidFill>
                  <a:schemeClr val="accent6">
                    <a:lumMod val="50000"/>
                  </a:schemeClr>
                </a:solidFill>
              </a:rPr>
              <a:t> solo </a:t>
            </a:r>
            <a:r>
              <a:rPr lang="en-US" sz="2600" i="1" dirty="0" err="1">
                <a:solidFill>
                  <a:schemeClr val="accent6">
                    <a:lumMod val="50000"/>
                  </a:schemeClr>
                </a:solidFill>
              </a:rPr>
              <a:t>affidamento</a:t>
            </a:r>
            <a:r>
              <a:rPr lang="en-US" sz="2600" i="1" dirty="0">
                <a:solidFill>
                  <a:schemeClr val="accent6">
                    <a:lumMod val="50000"/>
                  </a:schemeClr>
                </a:solidFill>
              </a:rPr>
              <a:t> di </a:t>
            </a:r>
            <a:r>
              <a:rPr lang="en-US" sz="2600" i="1" dirty="0" err="1">
                <a:solidFill>
                  <a:schemeClr val="accent6">
                    <a:lumMod val="50000"/>
                  </a:schemeClr>
                </a:solidFill>
              </a:rPr>
              <a:t>sostituzione</a:t>
            </a:r>
            <a:r>
              <a:rPr lang="en-US" sz="2600" i="1" dirty="0">
                <a:solidFill>
                  <a:schemeClr val="accent6">
                    <a:lumMod val="50000"/>
                  </a:schemeClr>
                </a:solidFill>
              </a:rPr>
              <a:t>:</a:t>
            </a:r>
          </a:p>
          <a:p>
            <a:pPr marL="0" indent="0">
              <a:buNone/>
            </a:pPr>
            <a:endParaRPr lang="it-IT" sz="2600" b="1" i="1" dirty="0">
              <a:solidFill>
                <a:schemeClr val="accent2">
                  <a:lumMod val="75000"/>
                </a:schemeClr>
              </a:solidFill>
            </a:endParaRPr>
          </a:p>
          <a:p>
            <a:pPr lvl="1"/>
            <a:r>
              <a:rPr lang="en-US" sz="2600" b="1" i="1" dirty="0" err="1">
                <a:solidFill>
                  <a:schemeClr val="accent2">
                    <a:lumMod val="75000"/>
                  </a:schemeClr>
                </a:solidFill>
              </a:rPr>
              <a:t>medici</a:t>
            </a:r>
            <a:r>
              <a:rPr lang="en-US" sz="2600" b="1" i="1" dirty="0">
                <a:solidFill>
                  <a:schemeClr val="accent2">
                    <a:lumMod val="75000"/>
                  </a:schemeClr>
                </a:solidFill>
              </a:rPr>
              <a:t> </a:t>
            </a:r>
            <a:r>
              <a:rPr lang="en-US" sz="2600" b="1" i="1" dirty="0" err="1">
                <a:solidFill>
                  <a:schemeClr val="accent2">
                    <a:lumMod val="75000"/>
                  </a:schemeClr>
                </a:solidFill>
              </a:rPr>
              <a:t>iscritti</a:t>
            </a:r>
            <a:r>
              <a:rPr lang="en-US" sz="2600" b="1" i="1" dirty="0">
                <a:solidFill>
                  <a:schemeClr val="accent2">
                    <a:lumMod val="75000"/>
                  </a:schemeClr>
                </a:solidFill>
              </a:rPr>
              <a:t> al </a:t>
            </a:r>
            <a:r>
              <a:rPr lang="en-US" sz="2600" b="1" i="1" dirty="0" err="1">
                <a:solidFill>
                  <a:schemeClr val="accent2">
                    <a:lumMod val="75000"/>
                  </a:schemeClr>
                </a:solidFill>
              </a:rPr>
              <a:t>corso</a:t>
            </a:r>
            <a:r>
              <a:rPr lang="en-US" sz="2600" b="1" i="1" dirty="0">
                <a:solidFill>
                  <a:schemeClr val="accent2">
                    <a:lumMod val="75000"/>
                  </a:schemeClr>
                </a:solidFill>
              </a:rPr>
              <a:t> di </a:t>
            </a:r>
            <a:r>
              <a:rPr lang="en-US" sz="2600" b="1" i="1" dirty="0" err="1">
                <a:solidFill>
                  <a:schemeClr val="accent2">
                    <a:lumMod val="75000"/>
                  </a:schemeClr>
                </a:solidFill>
              </a:rPr>
              <a:t>formazione</a:t>
            </a:r>
            <a:r>
              <a:rPr lang="en-US" sz="2600" b="1" i="1" dirty="0">
                <a:solidFill>
                  <a:schemeClr val="accent2">
                    <a:lumMod val="75000"/>
                  </a:schemeClr>
                </a:solidFill>
              </a:rPr>
              <a:t> </a:t>
            </a:r>
            <a:r>
              <a:rPr lang="en-US" sz="2600" b="1" i="1" dirty="0" err="1">
                <a:solidFill>
                  <a:schemeClr val="accent2">
                    <a:lumMod val="75000"/>
                  </a:schemeClr>
                </a:solidFill>
              </a:rPr>
              <a:t>specifica</a:t>
            </a:r>
            <a:r>
              <a:rPr lang="en-US" sz="2600" b="1" i="1" dirty="0">
                <a:solidFill>
                  <a:schemeClr val="accent2">
                    <a:lumMod val="75000"/>
                  </a:schemeClr>
                </a:solidFill>
              </a:rPr>
              <a:t> in </a:t>
            </a:r>
            <a:r>
              <a:rPr lang="en-US" sz="2600" b="1" i="1" dirty="0" err="1">
                <a:solidFill>
                  <a:schemeClr val="accent2">
                    <a:lumMod val="75000"/>
                  </a:schemeClr>
                </a:solidFill>
              </a:rPr>
              <a:t>medicina</a:t>
            </a:r>
            <a:r>
              <a:rPr lang="en-US" sz="2600" b="1" i="1" dirty="0">
                <a:solidFill>
                  <a:schemeClr val="accent2">
                    <a:lumMod val="75000"/>
                  </a:schemeClr>
                </a:solidFill>
              </a:rPr>
              <a:t> </a:t>
            </a:r>
            <a:r>
              <a:rPr lang="en-US" sz="2600" b="1" i="1" dirty="0" err="1">
                <a:solidFill>
                  <a:schemeClr val="accent2">
                    <a:lumMod val="75000"/>
                  </a:schemeClr>
                </a:solidFill>
              </a:rPr>
              <a:t>generale</a:t>
            </a:r>
            <a:r>
              <a:rPr lang="en-US" sz="2600" b="1" i="1" dirty="0">
                <a:solidFill>
                  <a:schemeClr val="accent2">
                    <a:lumMod val="75000"/>
                  </a:schemeClr>
                </a:solidFill>
              </a:rPr>
              <a:t>;</a:t>
            </a:r>
            <a:endParaRPr lang="it-IT" sz="2600" b="1" i="1" dirty="0">
              <a:solidFill>
                <a:schemeClr val="accent2">
                  <a:lumMod val="75000"/>
                </a:schemeClr>
              </a:solidFill>
            </a:endParaRPr>
          </a:p>
          <a:p>
            <a:pPr lvl="1"/>
            <a:r>
              <a:rPr lang="en-US" sz="2600" i="1" dirty="0" err="1">
                <a:solidFill>
                  <a:schemeClr val="accent6">
                    <a:lumMod val="50000"/>
                  </a:schemeClr>
                </a:solidFill>
              </a:rPr>
              <a:t>medici</a:t>
            </a:r>
            <a:r>
              <a:rPr lang="en-US" sz="2600" i="1" dirty="0">
                <a:solidFill>
                  <a:schemeClr val="accent6">
                    <a:lumMod val="50000"/>
                  </a:schemeClr>
                </a:solidFill>
              </a:rPr>
              <a:t> </a:t>
            </a:r>
            <a:r>
              <a:rPr lang="en-US" sz="2600" i="1" dirty="0" err="1">
                <a:solidFill>
                  <a:schemeClr val="accent6">
                    <a:lumMod val="50000"/>
                  </a:schemeClr>
                </a:solidFill>
              </a:rPr>
              <a:t>che</a:t>
            </a:r>
            <a:r>
              <a:rPr lang="en-US" sz="2600" i="1" dirty="0">
                <a:solidFill>
                  <a:schemeClr val="accent6">
                    <a:lumMod val="50000"/>
                  </a:schemeClr>
                </a:solidFill>
              </a:rPr>
              <a:t> </a:t>
            </a:r>
            <a:r>
              <a:rPr lang="en-US" sz="2600" i="1" dirty="0" err="1">
                <a:solidFill>
                  <a:schemeClr val="accent6">
                    <a:lumMod val="50000"/>
                  </a:schemeClr>
                </a:solidFill>
              </a:rPr>
              <a:t>abbiano</a:t>
            </a:r>
            <a:r>
              <a:rPr lang="en-US" sz="2600" i="1" dirty="0">
                <a:solidFill>
                  <a:schemeClr val="accent6">
                    <a:lumMod val="50000"/>
                  </a:schemeClr>
                </a:solidFill>
              </a:rPr>
              <a:t> </a:t>
            </a:r>
            <a:r>
              <a:rPr lang="en-US" sz="2600" i="1" dirty="0" err="1">
                <a:solidFill>
                  <a:schemeClr val="accent6">
                    <a:lumMod val="50000"/>
                  </a:schemeClr>
                </a:solidFill>
              </a:rPr>
              <a:t>acquisito</a:t>
            </a:r>
            <a:r>
              <a:rPr lang="en-US" sz="2600" i="1" dirty="0">
                <a:solidFill>
                  <a:schemeClr val="accent6">
                    <a:lumMod val="50000"/>
                  </a:schemeClr>
                </a:solidFill>
              </a:rPr>
              <a:t> </a:t>
            </a:r>
            <a:r>
              <a:rPr lang="en-US" sz="2600" i="1" dirty="0" err="1">
                <a:solidFill>
                  <a:schemeClr val="accent6">
                    <a:lumMod val="50000"/>
                  </a:schemeClr>
                </a:solidFill>
              </a:rPr>
              <a:t>l’abilitazione</a:t>
            </a:r>
            <a:r>
              <a:rPr lang="en-US" sz="2600" i="1" dirty="0">
                <a:solidFill>
                  <a:schemeClr val="accent6">
                    <a:lumMod val="50000"/>
                  </a:schemeClr>
                </a:solidFill>
              </a:rPr>
              <a:t> </a:t>
            </a:r>
            <a:r>
              <a:rPr lang="en-US" sz="2600" i="1" dirty="0" err="1">
                <a:solidFill>
                  <a:schemeClr val="accent6">
                    <a:lumMod val="50000"/>
                  </a:schemeClr>
                </a:solidFill>
              </a:rPr>
              <a:t>professionale</a:t>
            </a:r>
            <a:r>
              <a:rPr lang="en-US" sz="2600" i="1" dirty="0">
                <a:solidFill>
                  <a:schemeClr val="accent6">
                    <a:lumMod val="50000"/>
                  </a:schemeClr>
                </a:solidFill>
              </a:rPr>
              <a:t> </a:t>
            </a:r>
            <a:r>
              <a:rPr lang="en-US" sz="2600" i="1" dirty="0" err="1">
                <a:solidFill>
                  <a:schemeClr val="accent6">
                    <a:lumMod val="50000"/>
                  </a:schemeClr>
                </a:solidFill>
              </a:rPr>
              <a:t>successivamente</a:t>
            </a:r>
            <a:r>
              <a:rPr lang="en-US" sz="2600" i="1" dirty="0">
                <a:solidFill>
                  <a:schemeClr val="accent6">
                    <a:lumMod val="50000"/>
                  </a:schemeClr>
                </a:solidFill>
              </a:rPr>
              <a:t> </a:t>
            </a:r>
            <a:r>
              <a:rPr lang="en-US" sz="2600" i="1" dirty="0" err="1">
                <a:solidFill>
                  <a:schemeClr val="accent6">
                    <a:lumMod val="50000"/>
                  </a:schemeClr>
                </a:solidFill>
              </a:rPr>
              <a:t>alla</a:t>
            </a:r>
            <a:r>
              <a:rPr lang="en-US" sz="2600" i="1" dirty="0">
                <a:solidFill>
                  <a:schemeClr val="accent6">
                    <a:lumMod val="50000"/>
                  </a:schemeClr>
                </a:solidFill>
              </a:rPr>
              <a:t> data del 31/12/1994;</a:t>
            </a:r>
            <a:endParaRPr lang="it-IT" sz="2600" i="1" dirty="0">
              <a:solidFill>
                <a:schemeClr val="accent6">
                  <a:lumMod val="50000"/>
                </a:schemeClr>
              </a:solidFill>
            </a:endParaRPr>
          </a:p>
          <a:p>
            <a:pPr lvl="1"/>
            <a:r>
              <a:rPr lang="en-US" sz="2600" i="1" dirty="0" err="1">
                <a:solidFill>
                  <a:schemeClr val="accent6">
                    <a:lumMod val="50000"/>
                  </a:schemeClr>
                </a:solidFill>
              </a:rPr>
              <a:t>medici</a:t>
            </a:r>
            <a:r>
              <a:rPr lang="en-US" sz="2600" i="1" dirty="0">
                <a:solidFill>
                  <a:schemeClr val="accent6">
                    <a:lumMod val="50000"/>
                  </a:schemeClr>
                </a:solidFill>
              </a:rPr>
              <a:t> </a:t>
            </a:r>
            <a:r>
              <a:rPr lang="en-US" sz="2600" i="1" dirty="0" err="1">
                <a:solidFill>
                  <a:schemeClr val="accent6">
                    <a:lumMod val="50000"/>
                  </a:schemeClr>
                </a:solidFill>
              </a:rPr>
              <a:t>iscritti</a:t>
            </a:r>
            <a:r>
              <a:rPr lang="en-US" sz="2600" i="1" dirty="0">
                <a:solidFill>
                  <a:schemeClr val="accent6">
                    <a:lumMod val="50000"/>
                  </a:schemeClr>
                </a:solidFill>
              </a:rPr>
              <a:t> </a:t>
            </a:r>
            <a:r>
              <a:rPr lang="en-US" sz="2600" i="1" dirty="0" err="1">
                <a:solidFill>
                  <a:schemeClr val="accent6">
                    <a:lumMod val="50000"/>
                  </a:schemeClr>
                </a:solidFill>
              </a:rPr>
              <a:t>ai</a:t>
            </a:r>
            <a:r>
              <a:rPr lang="en-US" sz="2600" i="1" dirty="0">
                <a:solidFill>
                  <a:schemeClr val="accent6">
                    <a:lumMod val="50000"/>
                  </a:schemeClr>
                </a:solidFill>
              </a:rPr>
              <a:t> </a:t>
            </a:r>
            <a:r>
              <a:rPr lang="en-US" sz="2600" i="1" dirty="0" err="1">
                <a:solidFill>
                  <a:schemeClr val="accent6">
                    <a:lumMod val="50000"/>
                  </a:schemeClr>
                </a:solidFill>
              </a:rPr>
              <a:t>corsi</a:t>
            </a:r>
            <a:r>
              <a:rPr lang="en-US" sz="2600" i="1" dirty="0">
                <a:solidFill>
                  <a:schemeClr val="accent6">
                    <a:lumMod val="50000"/>
                  </a:schemeClr>
                </a:solidFill>
              </a:rPr>
              <a:t> di </a:t>
            </a:r>
            <a:r>
              <a:rPr lang="en-US" sz="2600" i="1" dirty="0" err="1">
                <a:solidFill>
                  <a:schemeClr val="accent6">
                    <a:lumMod val="50000"/>
                  </a:schemeClr>
                </a:solidFill>
              </a:rPr>
              <a:t>specializzazione</a:t>
            </a:r>
            <a:r>
              <a:rPr lang="en-US" sz="2600" i="1" dirty="0">
                <a:solidFill>
                  <a:schemeClr val="accent6">
                    <a:lumMod val="50000"/>
                  </a:schemeClr>
                </a:solidFill>
              </a:rPr>
              <a:t>.</a:t>
            </a:r>
            <a:endParaRPr lang="it-IT" sz="2600" i="1" dirty="0">
              <a:solidFill>
                <a:schemeClr val="accent6">
                  <a:lumMod val="50000"/>
                </a:schemeClr>
              </a:solidFill>
            </a:endParaRPr>
          </a:p>
          <a:p>
            <a:pPr marL="0" indent="0">
              <a:buNone/>
            </a:pPr>
            <a:endParaRPr lang="it-IT" dirty="0"/>
          </a:p>
        </p:txBody>
      </p:sp>
      <p:sp>
        <p:nvSpPr>
          <p:cNvPr id="5" name="Titolo 1"/>
          <p:cNvSpPr>
            <a:spLocks noGrp="1"/>
          </p:cNvSpPr>
          <p:nvPr>
            <p:ph type="title"/>
          </p:nvPr>
        </p:nvSpPr>
        <p:spPr>
          <a:xfrm>
            <a:off x="838200" y="296114"/>
            <a:ext cx="10515600" cy="1325563"/>
          </a:xfrm>
        </p:spPr>
        <p:txBody>
          <a:bodyPr>
            <a:normAutofit/>
          </a:bodyPr>
          <a:lstStyle/>
          <a:p>
            <a:pPr algn="ctr"/>
            <a:r>
              <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Velocizzazione accesso alla professione dei giovani medici formati per la medicina generale</a:t>
            </a:r>
          </a:p>
        </p:txBody>
      </p:sp>
    </p:spTree>
    <p:extLst>
      <p:ext uri="{BB962C8B-B14F-4D97-AF65-F5344CB8AC3E}">
        <p14:creationId xmlns:p14="http://schemas.microsoft.com/office/powerpoint/2010/main" val="368912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Assegnazione</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incarichi</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assistenza</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primaria</a:t>
            </a:r>
            <a:endPar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
        <p:nvSpPr>
          <p:cNvPr id="3" name="Segnaposto contenuto 2"/>
          <p:cNvSpPr>
            <a:spLocks noGrp="1"/>
          </p:cNvSpPr>
          <p:nvPr>
            <p:ph idx="1"/>
          </p:nvPr>
        </p:nvSpPr>
        <p:spPr>
          <a:xfrm>
            <a:off x="822385" y="1690688"/>
            <a:ext cx="10515600" cy="4351338"/>
          </a:xfrm>
        </p:spPr>
        <p:txBody>
          <a:bodyPr>
            <a:normAutofit lnSpcReduction="10000"/>
          </a:bodyPr>
          <a:lstStyle/>
          <a:p>
            <a:pPr marL="0" indent="0" algn="just">
              <a:buNone/>
            </a:pPr>
            <a:r>
              <a:rPr lang="en-US" sz="2600" b="1" dirty="0">
                <a:solidFill>
                  <a:schemeClr val="accent6">
                    <a:lumMod val="50000"/>
                  </a:schemeClr>
                </a:solidFill>
              </a:rPr>
              <a:t>“</a:t>
            </a:r>
            <a:r>
              <a:rPr lang="en-US" sz="2600" b="1" dirty="0" err="1">
                <a:solidFill>
                  <a:schemeClr val="accent6">
                    <a:lumMod val="50000"/>
                  </a:schemeClr>
                </a:solidFill>
              </a:rPr>
              <a:t>Entro</a:t>
            </a:r>
            <a:r>
              <a:rPr lang="en-US" sz="2600" b="1" dirty="0">
                <a:solidFill>
                  <a:schemeClr val="accent6">
                    <a:lumMod val="50000"/>
                  </a:schemeClr>
                </a:solidFill>
              </a:rPr>
              <a:t> la fine di </a:t>
            </a:r>
            <a:r>
              <a:rPr lang="en-US" sz="2600" b="1" dirty="0" err="1">
                <a:solidFill>
                  <a:schemeClr val="accent6">
                    <a:lumMod val="50000"/>
                  </a:schemeClr>
                </a:solidFill>
              </a:rPr>
              <a:t>marzo</a:t>
            </a:r>
            <a:r>
              <a:rPr lang="en-US" sz="2600" b="1" dirty="0">
                <a:solidFill>
                  <a:schemeClr val="accent6">
                    <a:lumMod val="50000"/>
                  </a:schemeClr>
                </a:solidFill>
              </a:rPr>
              <a:t> di </a:t>
            </a:r>
            <a:r>
              <a:rPr lang="en-US" sz="2600" b="1" dirty="0" err="1">
                <a:solidFill>
                  <a:schemeClr val="accent6">
                    <a:lumMod val="50000"/>
                  </a:schemeClr>
                </a:solidFill>
              </a:rPr>
              <a:t>ogni</a:t>
            </a:r>
            <a:r>
              <a:rPr lang="en-US" sz="2600" b="1" dirty="0">
                <a:solidFill>
                  <a:schemeClr val="accent6">
                    <a:lumMod val="50000"/>
                  </a:schemeClr>
                </a:solidFill>
              </a:rPr>
              <a:t> anno </a:t>
            </a:r>
            <a:r>
              <a:rPr lang="en-US" sz="2600" b="1" dirty="0" err="1">
                <a:solidFill>
                  <a:schemeClr val="accent6">
                    <a:lumMod val="50000"/>
                  </a:schemeClr>
                </a:solidFill>
              </a:rPr>
              <a:t>ciascuna</a:t>
            </a:r>
            <a:r>
              <a:rPr lang="en-US" sz="2600" b="1" dirty="0">
                <a:solidFill>
                  <a:schemeClr val="accent6">
                    <a:lumMod val="50000"/>
                  </a:schemeClr>
                </a:solidFill>
              </a:rPr>
              <a:t> </a:t>
            </a:r>
            <a:r>
              <a:rPr lang="en-US" sz="2600" b="1" dirty="0" err="1">
                <a:solidFill>
                  <a:schemeClr val="accent6">
                    <a:lumMod val="50000"/>
                  </a:schemeClr>
                </a:solidFill>
              </a:rPr>
              <a:t>Regione</a:t>
            </a:r>
            <a:r>
              <a:rPr lang="en-US" sz="2600" b="1" dirty="0">
                <a:solidFill>
                  <a:schemeClr val="accent6">
                    <a:lumMod val="50000"/>
                  </a:schemeClr>
                </a:solidFill>
              </a:rPr>
              <a:t>, …. </a:t>
            </a:r>
            <a:r>
              <a:rPr lang="en-US" sz="2600" b="1" dirty="0" err="1">
                <a:solidFill>
                  <a:schemeClr val="accent6">
                    <a:lumMod val="50000"/>
                  </a:schemeClr>
                </a:solidFill>
              </a:rPr>
              <a:t>pubblica</a:t>
            </a:r>
            <a:r>
              <a:rPr lang="en-US" sz="2600" b="1" dirty="0">
                <a:solidFill>
                  <a:schemeClr val="accent6">
                    <a:lumMod val="50000"/>
                  </a:schemeClr>
                </a:solidFill>
              </a:rPr>
              <a:t> … </a:t>
            </a:r>
            <a:r>
              <a:rPr lang="en-US" sz="2600" b="1" dirty="0" err="1">
                <a:solidFill>
                  <a:schemeClr val="accent6">
                    <a:lumMod val="50000"/>
                  </a:schemeClr>
                </a:solidFill>
              </a:rPr>
              <a:t>l’elenco</a:t>
            </a:r>
            <a:r>
              <a:rPr lang="en-US" sz="2600" b="1" dirty="0">
                <a:solidFill>
                  <a:schemeClr val="accent6">
                    <a:lumMod val="50000"/>
                  </a:schemeClr>
                </a:solidFill>
              </a:rPr>
              <a:t> </a:t>
            </a:r>
            <a:r>
              <a:rPr lang="en-US" sz="2600" b="1" dirty="0" err="1">
                <a:solidFill>
                  <a:schemeClr val="accent6">
                    <a:lumMod val="50000"/>
                  </a:schemeClr>
                </a:solidFill>
              </a:rPr>
              <a:t>degli</a:t>
            </a:r>
            <a:r>
              <a:rPr lang="en-US" sz="2600" b="1" dirty="0">
                <a:solidFill>
                  <a:schemeClr val="accent6">
                    <a:lumMod val="50000"/>
                  </a:schemeClr>
                </a:solidFill>
              </a:rPr>
              <a:t> </a:t>
            </a:r>
            <a:r>
              <a:rPr lang="en-US" sz="2600" b="1" dirty="0" err="1">
                <a:solidFill>
                  <a:schemeClr val="accent6">
                    <a:lumMod val="50000"/>
                  </a:schemeClr>
                </a:solidFill>
              </a:rPr>
              <a:t>ambiti</a:t>
            </a:r>
            <a:r>
              <a:rPr lang="en-US" sz="2600" b="1" dirty="0">
                <a:solidFill>
                  <a:schemeClr val="accent6">
                    <a:lumMod val="50000"/>
                  </a:schemeClr>
                </a:solidFill>
              </a:rPr>
              <a:t> </a:t>
            </a:r>
            <a:r>
              <a:rPr lang="en-US" sz="2600" b="1" dirty="0" err="1">
                <a:solidFill>
                  <a:schemeClr val="accent6">
                    <a:lumMod val="50000"/>
                  </a:schemeClr>
                </a:solidFill>
              </a:rPr>
              <a:t>territoriali</a:t>
            </a:r>
            <a:r>
              <a:rPr lang="en-US" sz="2600" b="1" dirty="0">
                <a:solidFill>
                  <a:schemeClr val="accent6">
                    <a:lumMod val="50000"/>
                  </a:schemeClr>
                </a:solidFill>
              </a:rPr>
              <a:t> </a:t>
            </a:r>
            <a:r>
              <a:rPr lang="en-US" sz="2600" b="1" dirty="0" err="1">
                <a:solidFill>
                  <a:schemeClr val="accent6">
                    <a:lumMod val="50000"/>
                  </a:schemeClr>
                </a:solidFill>
              </a:rPr>
              <a:t>vacanti</a:t>
            </a:r>
            <a:r>
              <a:rPr lang="en-US" sz="2600" b="1" dirty="0">
                <a:solidFill>
                  <a:schemeClr val="accent6">
                    <a:lumMod val="50000"/>
                  </a:schemeClr>
                </a:solidFill>
              </a:rPr>
              <a:t> di medico di </a:t>
            </a:r>
            <a:r>
              <a:rPr lang="en-US" sz="2600" b="1" dirty="0" err="1">
                <a:solidFill>
                  <a:schemeClr val="accent6">
                    <a:lumMod val="50000"/>
                  </a:schemeClr>
                </a:solidFill>
              </a:rPr>
              <a:t>assistenza</a:t>
            </a:r>
            <a:r>
              <a:rPr lang="en-US" sz="2600" b="1" dirty="0">
                <a:solidFill>
                  <a:schemeClr val="accent6">
                    <a:lumMod val="50000"/>
                  </a:schemeClr>
                </a:solidFill>
              </a:rPr>
              <a:t> </a:t>
            </a:r>
            <a:r>
              <a:rPr lang="en-US" sz="2600" b="1" dirty="0" err="1">
                <a:solidFill>
                  <a:schemeClr val="accent6">
                    <a:lumMod val="50000"/>
                  </a:schemeClr>
                </a:solidFill>
              </a:rPr>
              <a:t>primaria</a:t>
            </a:r>
            <a:r>
              <a:rPr lang="en-US" sz="2600" b="1" dirty="0">
                <a:solidFill>
                  <a:schemeClr val="accent6">
                    <a:lumMod val="50000"/>
                  </a:schemeClr>
                </a:solidFill>
              </a:rPr>
              <a:t> </a:t>
            </a:r>
            <a:r>
              <a:rPr lang="en-US" sz="2600" b="1" dirty="0">
                <a:solidFill>
                  <a:schemeClr val="accent2">
                    <a:lumMod val="75000"/>
                  </a:schemeClr>
                </a:solidFill>
              </a:rPr>
              <a:t>e di </a:t>
            </a:r>
            <a:r>
              <a:rPr lang="en-US" sz="2600" b="1" dirty="0" err="1">
                <a:solidFill>
                  <a:schemeClr val="accent2">
                    <a:lumMod val="75000"/>
                  </a:schemeClr>
                </a:solidFill>
              </a:rPr>
              <a:t>quelli</a:t>
            </a:r>
            <a:r>
              <a:rPr lang="en-US" sz="2600" b="1" dirty="0">
                <a:solidFill>
                  <a:schemeClr val="accent2">
                    <a:lumMod val="75000"/>
                  </a:schemeClr>
                </a:solidFill>
              </a:rPr>
              <a:t> </a:t>
            </a:r>
            <a:r>
              <a:rPr lang="en-US" sz="2600" b="1" dirty="0" err="1">
                <a:solidFill>
                  <a:schemeClr val="accent2">
                    <a:lumMod val="75000"/>
                  </a:schemeClr>
                </a:solidFill>
              </a:rPr>
              <a:t>che</a:t>
            </a:r>
            <a:r>
              <a:rPr lang="en-US" sz="2600" b="1" dirty="0">
                <a:solidFill>
                  <a:schemeClr val="accent2">
                    <a:lumMod val="75000"/>
                  </a:schemeClr>
                </a:solidFill>
              </a:rPr>
              <a:t> </a:t>
            </a:r>
            <a:r>
              <a:rPr lang="en-US" sz="2600" b="1" dirty="0" err="1">
                <a:solidFill>
                  <a:schemeClr val="accent2">
                    <a:lumMod val="75000"/>
                  </a:schemeClr>
                </a:solidFill>
              </a:rPr>
              <a:t>si</a:t>
            </a:r>
            <a:r>
              <a:rPr lang="en-US" sz="2600" b="1" dirty="0">
                <a:solidFill>
                  <a:schemeClr val="accent2">
                    <a:lumMod val="75000"/>
                  </a:schemeClr>
                </a:solidFill>
              </a:rPr>
              <a:t> </a:t>
            </a:r>
            <a:r>
              <a:rPr lang="en-US" sz="2600" b="1" dirty="0" err="1">
                <a:solidFill>
                  <a:schemeClr val="accent2">
                    <a:lumMod val="75000"/>
                  </a:schemeClr>
                </a:solidFill>
              </a:rPr>
              <a:t>renderanno</a:t>
            </a:r>
            <a:r>
              <a:rPr lang="en-US" sz="2600" b="1" dirty="0">
                <a:solidFill>
                  <a:schemeClr val="accent2">
                    <a:lumMod val="75000"/>
                  </a:schemeClr>
                </a:solidFill>
              </a:rPr>
              <a:t> </a:t>
            </a:r>
            <a:r>
              <a:rPr lang="en-US" sz="2600" b="1" dirty="0" err="1">
                <a:solidFill>
                  <a:schemeClr val="accent2">
                    <a:lumMod val="75000"/>
                  </a:schemeClr>
                </a:solidFill>
              </a:rPr>
              <a:t>disponibili</a:t>
            </a:r>
            <a:r>
              <a:rPr lang="en-US" sz="2600" b="1" dirty="0">
                <a:solidFill>
                  <a:schemeClr val="accent2">
                    <a:lumMod val="75000"/>
                  </a:schemeClr>
                </a:solidFill>
              </a:rPr>
              <a:t> </a:t>
            </a:r>
            <a:r>
              <a:rPr lang="en-US" sz="2600" b="1" dirty="0" err="1">
                <a:solidFill>
                  <a:schemeClr val="accent2">
                    <a:lumMod val="75000"/>
                  </a:schemeClr>
                </a:solidFill>
              </a:rPr>
              <a:t>nel</a:t>
            </a:r>
            <a:r>
              <a:rPr lang="en-US" sz="2600" b="1" dirty="0">
                <a:solidFill>
                  <a:schemeClr val="accent2">
                    <a:lumMod val="75000"/>
                  </a:schemeClr>
                </a:solidFill>
              </a:rPr>
              <a:t> </a:t>
            </a:r>
            <a:r>
              <a:rPr lang="en-US" sz="2600" b="1" dirty="0" err="1">
                <a:solidFill>
                  <a:schemeClr val="accent2">
                    <a:lumMod val="75000"/>
                  </a:schemeClr>
                </a:solidFill>
              </a:rPr>
              <a:t>corso</a:t>
            </a:r>
            <a:r>
              <a:rPr lang="en-US" sz="2600" b="1" dirty="0">
                <a:solidFill>
                  <a:schemeClr val="accent2">
                    <a:lumMod val="75000"/>
                  </a:schemeClr>
                </a:solidFill>
              </a:rPr>
              <a:t> </a:t>
            </a:r>
            <a:r>
              <a:rPr lang="en-US" sz="2600" b="1" dirty="0" err="1">
                <a:solidFill>
                  <a:schemeClr val="accent2">
                    <a:lumMod val="75000"/>
                  </a:schemeClr>
                </a:solidFill>
              </a:rPr>
              <a:t>dell'anno</a:t>
            </a:r>
            <a:r>
              <a:rPr lang="en-US" sz="2600" b="1" dirty="0">
                <a:solidFill>
                  <a:schemeClr val="accent2">
                    <a:lumMod val="75000"/>
                  </a:schemeClr>
                </a:solidFill>
              </a:rPr>
              <a:t>, </a:t>
            </a:r>
            <a:r>
              <a:rPr lang="it-IT" sz="2600" b="1" dirty="0">
                <a:solidFill>
                  <a:schemeClr val="accent2">
                    <a:lumMod val="75000"/>
                  </a:schemeClr>
                </a:solidFill>
              </a:rPr>
              <a:t>… .»</a:t>
            </a:r>
          </a:p>
          <a:p>
            <a:pPr marL="0" indent="0" algn="just">
              <a:buNone/>
            </a:pPr>
            <a:endParaRPr lang="it-IT" sz="2600" b="1" dirty="0">
              <a:solidFill>
                <a:schemeClr val="accent6">
                  <a:lumMod val="50000"/>
                </a:schemeClr>
              </a:solidFill>
            </a:endParaRPr>
          </a:p>
          <a:p>
            <a:pPr marL="0" indent="0" algn="just">
              <a:buNone/>
            </a:pPr>
            <a:r>
              <a:rPr lang="it-IT" sz="2400" i="1" dirty="0" smtClean="0">
                <a:solidFill>
                  <a:schemeClr val="accent6">
                    <a:lumMod val="50000"/>
                  </a:schemeClr>
                </a:solidFill>
              </a:rPr>
              <a:t>Le riduzione della pubblicazione degli </a:t>
            </a:r>
            <a:r>
              <a:rPr lang="it-IT" sz="2400" i="1" dirty="0">
                <a:solidFill>
                  <a:schemeClr val="accent6">
                    <a:lumMod val="50000"/>
                  </a:schemeClr>
                </a:solidFill>
              </a:rPr>
              <a:t>ambiti vacanti da una a due volte l’anno non </a:t>
            </a:r>
            <a:r>
              <a:rPr lang="it-IT" sz="2400" i="1" dirty="0" smtClean="0">
                <a:solidFill>
                  <a:schemeClr val="accent6">
                    <a:lumMod val="50000"/>
                  </a:schemeClr>
                </a:solidFill>
              </a:rPr>
              <a:t>rappresenta una </a:t>
            </a:r>
            <a:r>
              <a:rPr lang="it-IT" sz="2400" i="1" dirty="0">
                <a:solidFill>
                  <a:schemeClr val="accent6">
                    <a:lumMod val="50000"/>
                  </a:schemeClr>
                </a:solidFill>
              </a:rPr>
              <a:t>riduzione </a:t>
            </a:r>
            <a:r>
              <a:rPr lang="it-IT" sz="2400" i="1" dirty="0" smtClean="0">
                <a:solidFill>
                  <a:schemeClr val="accent6">
                    <a:lumMod val="50000"/>
                  </a:schemeClr>
                </a:solidFill>
              </a:rPr>
              <a:t>dell’offerta di ambiti/incarichi carenti nella disponibilità per i medici aspiranti. Di fatto precedentemente venivano pubblicate le carenze relative ai sei mesi precedenti senza pubblicazioni di carenze che nel corso delle procedure di assegnazione si sarebbero rese disponibili. L’attuale norma permette la pubblicazione delle carenze che nell’arco dell’anno successivo alla pubblicazione si rendessero disponibili per l’andata in quiescenza dei medici per limiti di età (70 anni)</a:t>
            </a:r>
            <a:endParaRPr lang="it-IT" sz="2400" i="1" dirty="0">
              <a:solidFill>
                <a:srgbClr val="FF0000"/>
              </a:solidFill>
            </a:endParaRPr>
          </a:p>
          <a:p>
            <a:pPr marL="0" indent="0">
              <a:buNone/>
            </a:pPr>
            <a:endParaRPr lang="it-IT" i="1" dirty="0"/>
          </a:p>
        </p:txBody>
      </p:sp>
    </p:spTree>
    <p:extLst>
      <p:ext uri="{BB962C8B-B14F-4D97-AF65-F5344CB8AC3E}">
        <p14:creationId xmlns:p14="http://schemas.microsoft.com/office/powerpoint/2010/main" val="266025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en-US" sz="36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R</a:t>
            </a:r>
            <a:r>
              <a:rPr lang="en-US" sz="36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isorse</a:t>
            </a:r>
            <a:r>
              <a:rPr lang="en-US" sz="3600" b="1" spc="23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6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relative</a:t>
            </a:r>
            <a:r>
              <a:rPr lang="en-US" sz="3600" b="1" spc="240"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6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agli</a:t>
            </a:r>
            <a:r>
              <a:rPr lang="en-US" sz="3600" b="1" spc="23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6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arretrati</a:t>
            </a:r>
            <a:r>
              <a:rPr lang="en-US" sz="3600" b="1" spc="23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6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a:t>
            </a:r>
            <a:r>
              <a:rPr lang="en-US" sz="3600" b="1" spc="-5" dirty="0" err="1"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revisti</a:t>
            </a:r>
            <a:r>
              <a:rPr lang="en-US" sz="3600" b="1" spc="240" dirty="0"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3600" b="1" spc="-5" dirty="0"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per</a:t>
            </a:r>
            <a:r>
              <a:rPr lang="en-US" sz="3600" b="1" spc="235" dirty="0"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3600" b="1" dirty="0" err="1"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il</a:t>
            </a:r>
            <a:r>
              <a:rPr lang="en-US" sz="3600" b="1" spc="240" dirty="0"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3600" b="1" spc="-10" dirty="0" err="1"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periodo</a:t>
            </a:r>
            <a:r>
              <a:rPr lang="en-US" sz="3600" b="1" spc="235" dirty="0"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3600" b="1" spc="-5" dirty="0" smtClean="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2010-2015*</a:t>
            </a:r>
            <a:endParaRPr lang="it-IT" sz="3600" b="1" dirty="0">
              <a:solidFill>
                <a:schemeClr val="accent6">
                  <a:lumMod val="50000"/>
                </a:schemeClr>
              </a:solidFill>
            </a:endParaRPr>
          </a:p>
        </p:txBody>
      </p:sp>
      <p:sp>
        <p:nvSpPr>
          <p:cNvPr id="3" name="Segnaposto contenuto 2"/>
          <p:cNvSpPr>
            <a:spLocks noGrp="1"/>
          </p:cNvSpPr>
          <p:nvPr>
            <p:ph idx="1"/>
          </p:nvPr>
        </p:nvSpPr>
        <p:spPr>
          <a:xfrm>
            <a:off x="3688491" y="2163312"/>
            <a:ext cx="4549347" cy="431542"/>
          </a:xfrm>
        </p:spPr>
        <p:txBody>
          <a:bodyPr>
            <a:normAutofit fontScale="92500" lnSpcReduction="10000"/>
          </a:bodyPr>
          <a:lstStyle/>
          <a:p>
            <a:pPr marL="0" indent="0" algn="ctr">
              <a:buNone/>
            </a:pPr>
            <a:r>
              <a:rPr lang="it-IT" b="1" dirty="0" smtClean="0">
                <a:solidFill>
                  <a:schemeClr val="accent6">
                    <a:lumMod val="50000"/>
                  </a:schemeClr>
                </a:solidFill>
              </a:rPr>
              <a:t>Medici di Assistenza Primaria</a:t>
            </a:r>
          </a:p>
          <a:p>
            <a:pPr marL="0" indent="0" algn="ctr">
              <a:buNone/>
            </a:pPr>
            <a:endParaRPr lang="it-IT" b="1" dirty="0" smtClean="0">
              <a:solidFill>
                <a:schemeClr val="accent6">
                  <a:lumMod val="50000"/>
                </a:schemeClr>
              </a:solidFill>
            </a:endParaRPr>
          </a:p>
          <a:p>
            <a:pPr algn="ctr"/>
            <a:endParaRPr lang="it-IT" b="1" dirty="0" smtClean="0">
              <a:solidFill>
                <a:schemeClr val="accent6">
                  <a:lumMod val="50000"/>
                </a:schemeClr>
              </a:solidFill>
            </a:endParaRPr>
          </a:p>
          <a:p>
            <a:pPr algn="ctr"/>
            <a:endParaRPr lang="it-IT" b="1" dirty="0">
              <a:solidFill>
                <a:schemeClr val="accent6">
                  <a:lumMod val="50000"/>
                </a:schemeClr>
              </a:solidFill>
            </a:endParaRPr>
          </a:p>
        </p:txBody>
      </p:sp>
      <p:sp>
        <p:nvSpPr>
          <p:cNvPr id="7" name="CasellaDiTesto 6"/>
          <p:cNvSpPr txBox="1"/>
          <p:nvPr/>
        </p:nvSpPr>
        <p:spPr>
          <a:xfrm>
            <a:off x="986481" y="5592195"/>
            <a:ext cx="10142838" cy="369332"/>
          </a:xfrm>
          <a:prstGeom prst="rect">
            <a:avLst/>
          </a:prstGeom>
          <a:noFill/>
        </p:spPr>
        <p:txBody>
          <a:bodyPr wrap="square" rtlCol="0">
            <a:spAutoFit/>
          </a:bodyPr>
          <a:lstStyle/>
          <a:p>
            <a:pPr algn="ctr"/>
            <a:r>
              <a:rPr lang="en-US" b="1" dirty="0" smtClean="0"/>
              <a:t>*</a:t>
            </a:r>
            <a:r>
              <a:rPr lang="en-US" b="1" dirty="0" err="1" smtClean="0"/>
              <a:t>Corrisposti</a:t>
            </a:r>
            <a:r>
              <a:rPr lang="en-US" b="1" dirty="0" smtClean="0"/>
              <a:t> </a:t>
            </a:r>
            <a:r>
              <a:rPr lang="en-US" b="1" dirty="0" err="1"/>
              <a:t>nel</a:t>
            </a:r>
            <a:r>
              <a:rPr lang="en-US" b="1" dirty="0"/>
              <a:t> </a:t>
            </a:r>
            <a:r>
              <a:rPr lang="en-US" b="1" dirty="0" err="1"/>
              <a:t>limite</a:t>
            </a:r>
            <a:r>
              <a:rPr lang="en-US" b="1" dirty="0"/>
              <a:t> del </a:t>
            </a:r>
            <a:r>
              <a:rPr lang="en-US" b="1" dirty="0" err="1"/>
              <a:t>massimale</a:t>
            </a:r>
            <a:r>
              <a:rPr lang="en-US" b="1" dirty="0"/>
              <a:t> del medico di </a:t>
            </a:r>
            <a:r>
              <a:rPr lang="en-US" b="1" dirty="0" err="1"/>
              <a:t>assistenza</a:t>
            </a:r>
            <a:r>
              <a:rPr lang="en-US" b="1" dirty="0"/>
              <a:t> </a:t>
            </a:r>
            <a:r>
              <a:rPr lang="en-US" b="1" dirty="0" err="1"/>
              <a:t>primaria</a:t>
            </a:r>
            <a:r>
              <a:rPr lang="en-US" b="1" dirty="0"/>
              <a:t> e </a:t>
            </a:r>
            <a:r>
              <a:rPr lang="en-US" b="1" dirty="0" err="1"/>
              <a:t>delle</a:t>
            </a:r>
            <a:r>
              <a:rPr lang="en-US" b="1" dirty="0"/>
              <a:t> </a:t>
            </a:r>
            <a:r>
              <a:rPr lang="en-US" b="1" dirty="0" err="1"/>
              <a:t>scelte</a:t>
            </a:r>
            <a:r>
              <a:rPr lang="en-US" b="1" dirty="0"/>
              <a:t> in </a:t>
            </a:r>
            <a:r>
              <a:rPr lang="en-US" b="1" dirty="0" err="1"/>
              <a:t>deroga</a:t>
            </a:r>
            <a:r>
              <a:rPr lang="en-US" b="1" dirty="0"/>
              <a:t> </a:t>
            </a:r>
            <a:r>
              <a:rPr lang="en-US" b="1" dirty="0" err="1"/>
              <a:t>acquisite</a:t>
            </a:r>
            <a:endParaRPr lang="it-IT" b="1" dirty="0"/>
          </a:p>
        </p:txBody>
      </p:sp>
      <p:graphicFrame>
        <p:nvGraphicFramePr>
          <p:cNvPr id="15" name="Tabella 14"/>
          <p:cNvGraphicFramePr>
            <a:graphicFrameLocks noGrp="1"/>
          </p:cNvGraphicFramePr>
          <p:nvPr>
            <p:extLst>
              <p:ext uri="{D42A27DB-BD31-4B8C-83A1-F6EECF244321}">
                <p14:modId xmlns:p14="http://schemas.microsoft.com/office/powerpoint/2010/main" val="3291138941"/>
              </p:ext>
            </p:extLst>
          </p:nvPr>
        </p:nvGraphicFramePr>
        <p:xfrm>
          <a:off x="4157155" y="2778119"/>
          <a:ext cx="3520353" cy="2449489"/>
        </p:xfrm>
        <a:graphic>
          <a:graphicData uri="http://schemas.openxmlformats.org/drawingml/2006/table">
            <a:tbl>
              <a:tblPr firstRow="1" firstCol="1" lastRow="1" lastCol="1" bandRow="1" bandCol="1">
                <a:tableStyleId>{16D9F66E-5EB9-4882-86FB-DCBF35E3C3E4}</a:tableStyleId>
              </a:tblPr>
              <a:tblGrid>
                <a:gridCol w="1708995"/>
                <a:gridCol w="1811358"/>
              </a:tblGrid>
              <a:tr h="349927">
                <a:tc>
                  <a:txBody>
                    <a:bodyPr/>
                    <a:lstStyle/>
                    <a:p>
                      <a:pPr marL="398145" algn="l">
                        <a:spcBef>
                          <a:spcPts val="5"/>
                        </a:spcBef>
                        <a:spcAft>
                          <a:spcPts val="0"/>
                        </a:spcAft>
                      </a:pPr>
                      <a:r>
                        <a:rPr lang="en-US" sz="1400" spc="-5" dirty="0">
                          <a:effectLst/>
                        </a:rPr>
                        <a:t>Anno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173990" algn="l">
                        <a:spcBef>
                          <a:spcPts val="5"/>
                        </a:spcBef>
                        <a:spcAft>
                          <a:spcPts val="0"/>
                        </a:spcAft>
                      </a:pPr>
                      <a:r>
                        <a:rPr lang="en-US" sz="1400" spc="-5" dirty="0">
                          <a:effectLst/>
                        </a:rPr>
                        <a:t>€/anno</a:t>
                      </a:r>
                      <a:r>
                        <a:rPr lang="en-US" sz="1400" dirty="0">
                          <a:effectLst/>
                        </a:rPr>
                        <a:t> per</a:t>
                      </a:r>
                      <a:r>
                        <a:rPr lang="en-US" sz="1400" spc="-5" dirty="0">
                          <a:effectLst/>
                        </a:rPr>
                        <a:t> </a:t>
                      </a:r>
                      <a:r>
                        <a:rPr lang="en-US" sz="1400" spc="-5" dirty="0" err="1">
                          <a:effectLst/>
                        </a:rPr>
                        <a:t>assistito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49927">
                <a:tc>
                  <a:txBody>
                    <a:bodyPr/>
                    <a:lstStyle/>
                    <a:p>
                      <a:pPr marL="131445" algn="l">
                        <a:lnSpc>
                          <a:spcPts val="1285"/>
                        </a:lnSpc>
                        <a:spcAft>
                          <a:spcPts val="0"/>
                        </a:spcAft>
                      </a:pPr>
                      <a:r>
                        <a:rPr lang="en-US" sz="1400" spc="-10">
                          <a:effectLst/>
                        </a:rPr>
                        <a:t>arretrati</a:t>
                      </a:r>
                      <a:r>
                        <a:rPr lang="en-US" sz="1400" spc="5">
                          <a:effectLst/>
                        </a:rPr>
                        <a:t> </a:t>
                      </a:r>
                      <a:r>
                        <a:rPr lang="en-US" sz="1400">
                          <a:effectLst/>
                        </a:rPr>
                        <a:t>2010</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a:effectLst/>
                        </a:rPr>
                        <a:t>0,35</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49927">
                <a:tc>
                  <a:txBody>
                    <a:bodyPr/>
                    <a:lstStyle/>
                    <a:p>
                      <a:pPr marL="131445" algn="l">
                        <a:lnSpc>
                          <a:spcPts val="1285"/>
                        </a:lnSpc>
                        <a:spcAft>
                          <a:spcPts val="0"/>
                        </a:spcAft>
                      </a:pPr>
                      <a:r>
                        <a:rPr lang="en-US" sz="1400" spc="-10">
                          <a:effectLst/>
                        </a:rPr>
                        <a:t>arretrati</a:t>
                      </a:r>
                      <a:r>
                        <a:rPr lang="en-US" sz="1400" spc="5">
                          <a:effectLst/>
                        </a:rPr>
                        <a:t> </a:t>
                      </a:r>
                      <a:r>
                        <a:rPr lang="en-US" sz="1400">
                          <a:effectLst/>
                        </a:rPr>
                        <a:t>2011</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a:effectLst/>
                        </a:rPr>
                        <a:t>0,52</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49927">
                <a:tc>
                  <a:txBody>
                    <a:bodyPr/>
                    <a:lstStyle/>
                    <a:p>
                      <a:pPr marL="131445" algn="l">
                        <a:lnSpc>
                          <a:spcPts val="1285"/>
                        </a:lnSpc>
                        <a:spcAft>
                          <a:spcPts val="0"/>
                        </a:spcAft>
                      </a:pPr>
                      <a:r>
                        <a:rPr lang="en-US" sz="1400" spc="-10" dirty="0" err="1">
                          <a:effectLst/>
                        </a:rPr>
                        <a:t>arretrati</a:t>
                      </a:r>
                      <a:r>
                        <a:rPr lang="en-US" sz="1400" spc="5" dirty="0">
                          <a:effectLst/>
                        </a:rPr>
                        <a:t> </a:t>
                      </a:r>
                      <a:r>
                        <a:rPr lang="en-US" sz="1400" dirty="0">
                          <a:effectLst/>
                        </a:rPr>
                        <a:t>2012</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a:effectLst/>
                        </a:rPr>
                        <a:t>0,52</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49927">
                <a:tc>
                  <a:txBody>
                    <a:bodyPr/>
                    <a:lstStyle/>
                    <a:p>
                      <a:pPr marL="131445" algn="l">
                        <a:spcBef>
                          <a:spcPts val="5"/>
                        </a:spcBef>
                        <a:spcAft>
                          <a:spcPts val="0"/>
                        </a:spcAft>
                      </a:pPr>
                      <a:r>
                        <a:rPr lang="en-US" sz="1400" spc="-10">
                          <a:effectLst/>
                        </a:rPr>
                        <a:t>arretrati</a:t>
                      </a:r>
                      <a:r>
                        <a:rPr lang="en-US" sz="1400" spc="5">
                          <a:effectLst/>
                        </a:rPr>
                        <a:t> </a:t>
                      </a:r>
                      <a:r>
                        <a:rPr lang="en-US" sz="1400">
                          <a:effectLst/>
                        </a:rPr>
                        <a:t>2013</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spcBef>
                          <a:spcPts val="5"/>
                        </a:spcBef>
                        <a:spcAft>
                          <a:spcPts val="0"/>
                        </a:spcAft>
                      </a:pPr>
                      <a:r>
                        <a:rPr lang="en-US" sz="1400">
                          <a:effectLst/>
                        </a:rPr>
                        <a:t>0,52</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49927">
                <a:tc>
                  <a:txBody>
                    <a:bodyPr/>
                    <a:lstStyle/>
                    <a:p>
                      <a:pPr marL="131445" algn="l">
                        <a:lnSpc>
                          <a:spcPts val="1285"/>
                        </a:lnSpc>
                        <a:spcAft>
                          <a:spcPts val="0"/>
                        </a:spcAft>
                      </a:pPr>
                      <a:r>
                        <a:rPr lang="en-US" sz="1400" spc="-10">
                          <a:effectLst/>
                        </a:rPr>
                        <a:t>arretrati</a:t>
                      </a:r>
                      <a:r>
                        <a:rPr lang="en-US" sz="1400" spc="5">
                          <a:effectLst/>
                        </a:rPr>
                        <a:t> </a:t>
                      </a:r>
                      <a:r>
                        <a:rPr lang="en-US" sz="1400">
                          <a:effectLst/>
                        </a:rPr>
                        <a:t>2014</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dirty="0">
                          <a:effectLst/>
                        </a:rPr>
                        <a:t>0,52</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49927">
                <a:tc>
                  <a:txBody>
                    <a:bodyPr/>
                    <a:lstStyle/>
                    <a:p>
                      <a:pPr marL="131445" algn="l">
                        <a:lnSpc>
                          <a:spcPts val="1285"/>
                        </a:lnSpc>
                        <a:spcAft>
                          <a:spcPts val="0"/>
                        </a:spcAft>
                      </a:pPr>
                      <a:r>
                        <a:rPr lang="en-US" sz="1400" spc="-10">
                          <a:effectLst/>
                        </a:rPr>
                        <a:t>arretrati</a:t>
                      </a:r>
                      <a:r>
                        <a:rPr lang="en-US" sz="1400" spc="5">
                          <a:effectLst/>
                        </a:rPr>
                        <a:t> </a:t>
                      </a:r>
                      <a:r>
                        <a:rPr lang="en-US" sz="1400">
                          <a:effectLst/>
                        </a:rPr>
                        <a:t>2015</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dirty="0">
                          <a:effectLst/>
                        </a:rPr>
                        <a:t>0,52</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3262337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p:txBody>
          <a:bodyPr>
            <a:normAutofit fontScale="92500" lnSpcReduction="10000"/>
          </a:bodyPr>
          <a:lstStyle/>
          <a:p>
            <a:pPr marL="457200" lvl="1" indent="0" algn="just">
              <a:buNone/>
            </a:pPr>
            <a:r>
              <a:rPr lang="en-US" sz="2800" b="1" i="1" dirty="0" err="1">
                <a:solidFill>
                  <a:schemeClr val="accent6">
                    <a:lumMod val="50000"/>
                  </a:schemeClr>
                </a:solidFill>
              </a:rPr>
              <a:t>Possono</a:t>
            </a:r>
            <a:r>
              <a:rPr lang="en-US" sz="2800" b="1" i="1" dirty="0">
                <a:solidFill>
                  <a:schemeClr val="accent6">
                    <a:lumMod val="50000"/>
                  </a:schemeClr>
                </a:solidFill>
              </a:rPr>
              <a:t> </a:t>
            </a:r>
            <a:r>
              <a:rPr lang="en-US" sz="2800" b="1" i="1" dirty="0" err="1">
                <a:solidFill>
                  <a:schemeClr val="accent6">
                    <a:lumMod val="50000"/>
                  </a:schemeClr>
                </a:solidFill>
              </a:rPr>
              <a:t>concorrere</a:t>
            </a:r>
            <a:r>
              <a:rPr lang="en-US" sz="2800" b="1" i="1" dirty="0">
                <a:solidFill>
                  <a:schemeClr val="accent6">
                    <a:lumMod val="50000"/>
                  </a:schemeClr>
                </a:solidFill>
              </a:rPr>
              <a:t> al </a:t>
            </a:r>
            <a:r>
              <a:rPr lang="en-US" sz="2800" b="1" i="1" dirty="0" err="1">
                <a:solidFill>
                  <a:schemeClr val="accent6">
                    <a:lumMod val="50000"/>
                  </a:schemeClr>
                </a:solidFill>
              </a:rPr>
              <a:t>conferimento</a:t>
            </a:r>
            <a:r>
              <a:rPr lang="en-US" sz="2800" b="1" i="1" dirty="0">
                <a:solidFill>
                  <a:schemeClr val="accent6">
                    <a:lumMod val="50000"/>
                  </a:schemeClr>
                </a:solidFill>
              </a:rPr>
              <a:t> </a:t>
            </a:r>
            <a:r>
              <a:rPr lang="en-US" sz="2800" b="1" i="1" dirty="0" err="1">
                <a:solidFill>
                  <a:schemeClr val="accent6">
                    <a:lumMod val="50000"/>
                  </a:schemeClr>
                </a:solidFill>
              </a:rPr>
              <a:t>degli</a:t>
            </a:r>
            <a:r>
              <a:rPr lang="en-US" sz="2800" b="1" i="1" dirty="0">
                <a:solidFill>
                  <a:schemeClr val="accent6">
                    <a:lumMod val="50000"/>
                  </a:schemeClr>
                </a:solidFill>
              </a:rPr>
              <a:t> </a:t>
            </a:r>
            <a:r>
              <a:rPr lang="en-US" sz="2800" b="1" i="1" dirty="0" err="1">
                <a:solidFill>
                  <a:schemeClr val="accent6">
                    <a:lumMod val="50000"/>
                  </a:schemeClr>
                </a:solidFill>
              </a:rPr>
              <a:t>incarichi</a:t>
            </a:r>
            <a:r>
              <a:rPr lang="en-US" sz="2800" b="1" i="1" dirty="0">
                <a:solidFill>
                  <a:schemeClr val="accent6">
                    <a:lumMod val="50000"/>
                  </a:schemeClr>
                </a:solidFill>
              </a:rPr>
              <a:t>: </a:t>
            </a:r>
            <a:endParaRPr lang="it-IT" sz="2800" b="1" i="1" dirty="0">
              <a:solidFill>
                <a:schemeClr val="accent6">
                  <a:lumMod val="50000"/>
                </a:schemeClr>
              </a:solidFill>
            </a:endParaRPr>
          </a:p>
          <a:p>
            <a:pPr marL="514350" lvl="0" indent="-514350" algn="just">
              <a:buFont typeface="+mj-lt"/>
              <a:buAutoNum type="alphaLcParenR"/>
            </a:pPr>
            <a:r>
              <a:rPr lang="en-US" sz="2400" i="1" dirty="0">
                <a:solidFill>
                  <a:schemeClr val="accent6">
                    <a:lumMod val="50000"/>
                  </a:schemeClr>
                </a:solidFill>
              </a:rPr>
              <a:t>per </a:t>
            </a:r>
            <a:r>
              <a:rPr lang="en-US" sz="2400" i="1" dirty="0" err="1">
                <a:solidFill>
                  <a:schemeClr val="accent6">
                    <a:lumMod val="50000"/>
                  </a:schemeClr>
                </a:solidFill>
              </a:rPr>
              <a:t>trasferimento</a:t>
            </a:r>
            <a:r>
              <a:rPr lang="en-US" sz="2400" i="1" dirty="0">
                <a:solidFill>
                  <a:schemeClr val="accent6">
                    <a:lumMod val="50000"/>
                  </a:schemeClr>
                </a:solidFill>
              </a:rPr>
              <a:t>, </a:t>
            </a:r>
            <a:r>
              <a:rPr lang="en-US" sz="2400" i="1" dirty="0" err="1">
                <a:solidFill>
                  <a:schemeClr val="accent6">
                    <a:lumMod val="50000"/>
                  </a:schemeClr>
                </a:solidFill>
              </a:rPr>
              <a:t>i</a:t>
            </a:r>
            <a:r>
              <a:rPr lang="en-US" sz="2400" i="1" dirty="0">
                <a:solidFill>
                  <a:schemeClr val="accent6">
                    <a:lumMod val="50000"/>
                  </a:schemeClr>
                </a:solidFill>
              </a:rPr>
              <a:t> </a:t>
            </a:r>
            <a:r>
              <a:rPr lang="en-US" sz="2400" i="1" dirty="0" err="1">
                <a:solidFill>
                  <a:schemeClr val="accent6">
                    <a:lumMod val="50000"/>
                  </a:schemeClr>
                </a:solidFill>
              </a:rPr>
              <a:t>medici</a:t>
            </a:r>
            <a:r>
              <a:rPr lang="en-US" sz="2400" i="1" dirty="0">
                <a:solidFill>
                  <a:schemeClr val="accent6">
                    <a:lumMod val="50000"/>
                  </a:schemeClr>
                </a:solidFill>
              </a:rPr>
              <a:t> </a:t>
            </a:r>
            <a:r>
              <a:rPr lang="en-US" sz="2400" i="1" dirty="0" err="1">
                <a:solidFill>
                  <a:schemeClr val="accent6">
                    <a:lumMod val="50000"/>
                  </a:schemeClr>
                </a:solidFill>
              </a:rPr>
              <a:t>titolari</a:t>
            </a:r>
            <a:r>
              <a:rPr lang="en-US" sz="2400" i="1" dirty="0">
                <a:solidFill>
                  <a:schemeClr val="accent6">
                    <a:lumMod val="50000"/>
                  </a:schemeClr>
                </a:solidFill>
              </a:rPr>
              <a:t> di </a:t>
            </a:r>
            <a:r>
              <a:rPr lang="en-US" sz="2400" i="1" dirty="0" err="1">
                <a:solidFill>
                  <a:schemeClr val="accent6">
                    <a:lumMod val="50000"/>
                  </a:schemeClr>
                </a:solidFill>
              </a:rPr>
              <a:t>incarico</a:t>
            </a:r>
            <a:r>
              <a:rPr lang="en-US" sz="2400" i="1" dirty="0">
                <a:solidFill>
                  <a:schemeClr val="accent6">
                    <a:lumMod val="50000"/>
                  </a:schemeClr>
                </a:solidFill>
              </a:rPr>
              <a:t> a tempo </a:t>
            </a:r>
            <a:r>
              <a:rPr lang="en-US" sz="2400" i="1" dirty="0" err="1">
                <a:solidFill>
                  <a:schemeClr val="accent6">
                    <a:lumMod val="50000"/>
                  </a:schemeClr>
                </a:solidFill>
              </a:rPr>
              <a:t>indeterminato</a:t>
            </a:r>
            <a:r>
              <a:rPr lang="en-US" sz="2400" i="1" dirty="0">
                <a:solidFill>
                  <a:schemeClr val="accent6">
                    <a:lumMod val="50000"/>
                  </a:schemeClr>
                </a:solidFill>
              </a:rPr>
              <a:t> di </a:t>
            </a:r>
            <a:r>
              <a:rPr lang="en-US" sz="2400" i="1" dirty="0" err="1">
                <a:solidFill>
                  <a:schemeClr val="accent6">
                    <a:lumMod val="50000"/>
                  </a:schemeClr>
                </a:solidFill>
              </a:rPr>
              <a:t>assistenza</a:t>
            </a:r>
            <a:r>
              <a:rPr lang="en-US" sz="2400" i="1" dirty="0">
                <a:solidFill>
                  <a:schemeClr val="accent6">
                    <a:lumMod val="50000"/>
                  </a:schemeClr>
                </a:solidFill>
              </a:rPr>
              <a:t> </a:t>
            </a:r>
            <a:r>
              <a:rPr lang="en-US" sz="2400" i="1" dirty="0" err="1">
                <a:solidFill>
                  <a:schemeClr val="accent6">
                    <a:lumMod val="50000"/>
                  </a:schemeClr>
                </a:solidFill>
              </a:rPr>
              <a:t>primaria</a:t>
            </a:r>
            <a:r>
              <a:rPr lang="en-US" sz="2400" i="1" dirty="0">
                <a:solidFill>
                  <a:schemeClr val="accent6">
                    <a:lumMod val="50000"/>
                  </a:schemeClr>
                </a:solidFill>
              </a:rPr>
              <a:t> da </a:t>
            </a:r>
            <a:r>
              <a:rPr lang="en-US" sz="2400" i="1" dirty="0" err="1">
                <a:solidFill>
                  <a:schemeClr val="accent6">
                    <a:lumMod val="50000"/>
                  </a:schemeClr>
                </a:solidFill>
              </a:rPr>
              <a:t>almeno</a:t>
            </a:r>
            <a:r>
              <a:rPr lang="en-US" sz="2400" i="1" dirty="0">
                <a:solidFill>
                  <a:schemeClr val="accent6">
                    <a:lumMod val="50000"/>
                  </a:schemeClr>
                </a:solidFill>
              </a:rPr>
              <a:t> 2 </a:t>
            </a:r>
            <a:r>
              <a:rPr lang="en-US" sz="2400" i="1" dirty="0" err="1">
                <a:solidFill>
                  <a:schemeClr val="accent6">
                    <a:lumMod val="50000"/>
                  </a:schemeClr>
                </a:solidFill>
              </a:rPr>
              <a:t>anni</a:t>
            </a:r>
            <a:r>
              <a:rPr lang="en-US" sz="2400" i="1" dirty="0">
                <a:solidFill>
                  <a:schemeClr val="accent6">
                    <a:lumMod val="50000"/>
                  </a:schemeClr>
                </a:solidFill>
              </a:rPr>
              <a:t> </a:t>
            </a:r>
            <a:r>
              <a:rPr lang="en-US" sz="2400" i="1" dirty="0" err="1">
                <a:solidFill>
                  <a:schemeClr val="accent6">
                    <a:lumMod val="50000"/>
                  </a:schemeClr>
                </a:solidFill>
              </a:rPr>
              <a:t>nella</a:t>
            </a:r>
            <a:r>
              <a:rPr lang="en-US" sz="2400" i="1" dirty="0">
                <a:solidFill>
                  <a:schemeClr val="accent6">
                    <a:lumMod val="50000"/>
                  </a:schemeClr>
                </a:solidFill>
              </a:rPr>
              <a:t> </a:t>
            </a:r>
            <a:r>
              <a:rPr lang="en-US" sz="2400" i="1" dirty="0" err="1">
                <a:solidFill>
                  <a:schemeClr val="accent6">
                    <a:lumMod val="50000"/>
                  </a:schemeClr>
                </a:solidFill>
              </a:rPr>
              <a:t>Regione</a:t>
            </a:r>
            <a:r>
              <a:rPr lang="en-US" sz="2400" i="1" dirty="0">
                <a:solidFill>
                  <a:schemeClr val="accent6">
                    <a:lumMod val="50000"/>
                  </a:schemeClr>
                </a:solidFill>
              </a:rPr>
              <a:t> </a:t>
            </a:r>
            <a:r>
              <a:rPr lang="en-US" sz="2400" i="1" dirty="0" err="1">
                <a:solidFill>
                  <a:schemeClr val="accent6">
                    <a:lumMod val="50000"/>
                  </a:schemeClr>
                </a:solidFill>
              </a:rPr>
              <a:t>che</a:t>
            </a:r>
            <a:r>
              <a:rPr lang="en-US" sz="2400" i="1" dirty="0">
                <a:solidFill>
                  <a:schemeClr val="accent6">
                    <a:lumMod val="50000"/>
                  </a:schemeClr>
                </a:solidFill>
              </a:rPr>
              <a:t> </a:t>
            </a:r>
            <a:r>
              <a:rPr lang="en-US" sz="2400" i="1" dirty="0" err="1">
                <a:solidFill>
                  <a:schemeClr val="accent6">
                    <a:lumMod val="50000"/>
                  </a:schemeClr>
                </a:solidFill>
              </a:rPr>
              <a:t>pubblica</a:t>
            </a:r>
            <a:r>
              <a:rPr lang="en-US" sz="2400" i="1" dirty="0">
                <a:solidFill>
                  <a:schemeClr val="accent6">
                    <a:lumMod val="50000"/>
                  </a:schemeClr>
                </a:solidFill>
              </a:rPr>
              <a:t> </a:t>
            </a:r>
            <a:r>
              <a:rPr lang="en-US" sz="2400" i="1" dirty="0" err="1">
                <a:solidFill>
                  <a:schemeClr val="accent6">
                    <a:lumMod val="50000"/>
                  </a:schemeClr>
                </a:solidFill>
              </a:rPr>
              <a:t>l'avviso</a:t>
            </a:r>
            <a:r>
              <a:rPr lang="en-US" sz="2400" i="1" dirty="0">
                <a:solidFill>
                  <a:schemeClr val="accent6">
                    <a:lumMod val="50000"/>
                  </a:schemeClr>
                </a:solidFill>
              </a:rPr>
              <a:t> e </a:t>
            </a:r>
            <a:r>
              <a:rPr lang="en-US" sz="2400" i="1" dirty="0" err="1">
                <a:solidFill>
                  <a:schemeClr val="accent6">
                    <a:lumMod val="50000"/>
                  </a:schemeClr>
                </a:solidFill>
              </a:rPr>
              <a:t>quelli</a:t>
            </a:r>
            <a:r>
              <a:rPr lang="en-US" sz="2400" i="1" dirty="0">
                <a:solidFill>
                  <a:schemeClr val="accent6">
                    <a:lumMod val="50000"/>
                  </a:schemeClr>
                </a:solidFill>
              </a:rPr>
              <a:t> </a:t>
            </a:r>
            <a:r>
              <a:rPr lang="en-US" sz="2400" i="1" dirty="0" err="1">
                <a:solidFill>
                  <a:schemeClr val="accent6">
                    <a:lumMod val="50000"/>
                  </a:schemeClr>
                </a:solidFill>
              </a:rPr>
              <a:t>titolari</a:t>
            </a:r>
            <a:r>
              <a:rPr lang="en-US" sz="2400" i="1" dirty="0">
                <a:solidFill>
                  <a:schemeClr val="accent6">
                    <a:lumMod val="50000"/>
                  </a:schemeClr>
                </a:solidFill>
              </a:rPr>
              <a:t> in </a:t>
            </a:r>
            <a:r>
              <a:rPr lang="en-US" sz="2400" i="1" dirty="0" err="1">
                <a:solidFill>
                  <a:schemeClr val="accent6">
                    <a:lumMod val="50000"/>
                  </a:schemeClr>
                </a:solidFill>
              </a:rPr>
              <a:t>altra</a:t>
            </a:r>
            <a:r>
              <a:rPr lang="en-US" sz="2400" i="1" dirty="0">
                <a:solidFill>
                  <a:schemeClr val="accent6">
                    <a:lumMod val="50000"/>
                  </a:schemeClr>
                </a:solidFill>
              </a:rPr>
              <a:t> </a:t>
            </a:r>
            <a:r>
              <a:rPr lang="en-US" sz="2400" i="1" dirty="0" err="1">
                <a:solidFill>
                  <a:schemeClr val="accent6">
                    <a:lumMod val="50000"/>
                  </a:schemeClr>
                </a:solidFill>
              </a:rPr>
              <a:t>Regione</a:t>
            </a:r>
            <a:r>
              <a:rPr lang="en-US" sz="2400" i="1" dirty="0">
                <a:solidFill>
                  <a:schemeClr val="accent6">
                    <a:lumMod val="50000"/>
                  </a:schemeClr>
                </a:solidFill>
              </a:rPr>
              <a:t> da </a:t>
            </a:r>
            <a:r>
              <a:rPr lang="en-US" sz="2400" i="1" dirty="0" err="1">
                <a:solidFill>
                  <a:schemeClr val="accent6">
                    <a:lumMod val="50000"/>
                  </a:schemeClr>
                </a:solidFill>
              </a:rPr>
              <a:t>almeno</a:t>
            </a:r>
            <a:r>
              <a:rPr lang="en-US" sz="2400" i="1" dirty="0">
                <a:solidFill>
                  <a:schemeClr val="accent6">
                    <a:lumMod val="50000"/>
                  </a:schemeClr>
                </a:solidFill>
              </a:rPr>
              <a:t> 4 </a:t>
            </a:r>
            <a:r>
              <a:rPr lang="en-US" sz="2400" i="1" dirty="0" err="1">
                <a:solidFill>
                  <a:schemeClr val="accent6">
                    <a:lumMod val="50000"/>
                  </a:schemeClr>
                </a:solidFill>
              </a:rPr>
              <a:t>anni</a:t>
            </a:r>
            <a:r>
              <a:rPr lang="en-US" sz="2400" i="1" dirty="0">
                <a:solidFill>
                  <a:schemeClr val="accent6">
                    <a:lumMod val="50000"/>
                  </a:schemeClr>
                </a:solidFill>
              </a:rPr>
              <a:t> </a:t>
            </a:r>
            <a:r>
              <a:rPr lang="en-US" sz="2400" i="1" dirty="0" err="1">
                <a:solidFill>
                  <a:schemeClr val="accent6">
                    <a:lumMod val="50000"/>
                  </a:schemeClr>
                </a:solidFill>
              </a:rPr>
              <a:t>che</a:t>
            </a:r>
            <a:r>
              <a:rPr lang="en-US" sz="2400" i="1" dirty="0">
                <a:solidFill>
                  <a:schemeClr val="accent6">
                    <a:lumMod val="50000"/>
                  </a:schemeClr>
                </a:solidFill>
              </a:rPr>
              <a:t> al </a:t>
            </a:r>
            <a:r>
              <a:rPr lang="en-US" sz="2400" i="1" dirty="0" err="1">
                <a:solidFill>
                  <a:schemeClr val="accent6">
                    <a:lumMod val="50000"/>
                  </a:schemeClr>
                </a:solidFill>
              </a:rPr>
              <a:t>momento</a:t>
            </a:r>
            <a:r>
              <a:rPr lang="en-US" sz="2400" i="1" dirty="0">
                <a:solidFill>
                  <a:schemeClr val="accent6">
                    <a:lumMod val="50000"/>
                  </a:schemeClr>
                </a:solidFill>
              </a:rPr>
              <a:t> di </a:t>
            </a:r>
            <a:r>
              <a:rPr lang="en-US" sz="2400" i="1" dirty="0" err="1">
                <a:solidFill>
                  <a:schemeClr val="accent6">
                    <a:lumMod val="50000"/>
                  </a:schemeClr>
                </a:solidFill>
              </a:rPr>
              <a:t>attribuzione</a:t>
            </a:r>
            <a:r>
              <a:rPr lang="en-US" sz="2400" i="1" dirty="0">
                <a:solidFill>
                  <a:schemeClr val="accent6">
                    <a:lumMod val="50000"/>
                  </a:schemeClr>
                </a:solidFill>
              </a:rPr>
              <a:t> </a:t>
            </a:r>
            <a:r>
              <a:rPr lang="en-US" sz="2400" i="1" dirty="0" err="1">
                <a:solidFill>
                  <a:schemeClr val="accent6">
                    <a:lumMod val="50000"/>
                  </a:schemeClr>
                </a:solidFill>
              </a:rPr>
              <a:t>dell’incarico</a:t>
            </a:r>
            <a:r>
              <a:rPr lang="en-US" sz="2400" i="1" dirty="0">
                <a:solidFill>
                  <a:schemeClr val="accent6">
                    <a:lumMod val="50000"/>
                  </a:schemeClr>
                </a:solidFill>
              </a:rPr>
              <a:t> non </a:t>
            </a:r>
            <a:r>
              <a:rPr lang="en-US" sz="2400" i="1" dirty="0" err="1">
                <a:solidFill>
                  <a:schemeClr val="accent6">
                    <a:lumMod val="50000"/>
                  </a:schemeClr>
                </a:solidFill>
              </a:rPr>
              <a:t>svolgano</a:t>
            </a:r>
            <a:r>
              <a:rPr lang="en-US" sz="2400" i="1" dirty="0">
                <a:solidFill>
                  <a:schemeClr val="accent6">
                    <a:lumMod val="50000"/>
                  </a:schemeClr>
                </a:solidFill>
              </a:rPr>
              <a:t> </a:t>
            </a:r>
            <a:r>
              <a:rPr lang="en-US" sz="2400" i="1" dirty="0" err="1">
                <a:solidFill>
                  <a:schemeClr val="accent6">
                    <a:lumMod val="50000"/>
                  </a:schemeClr>
                </a:solidFill>
              </a:rPr>
              <a:t>altre</a:t>
            </a:r>
            <a:r>
              <a:rPr lang="en-US" sz="2400" i="1" dirty="0">
                <a:solidFill>
                  <a:schemeClr val="accent6">
                    <a:lumMod val="50000"/>
                  </a:schemeClr>
                </a:solidFill>
              </a:rPr>
              <a:t> </a:t>
            </a:r>
            <a:r>
              <a:rPr lang="en-US" sz="2400" i="1" dirty="0" err="1">
                <a:solidFill>
                  <a:schemeClr val="accent6">
                    <a:lumMod val="50000"/>
                  </a:schemeClr>
                </a:solidFill>
              </a:rPr>
              <a:t>attività</a:t>
            </a:r>
            <a:r>
              <a:rPr lang="en-US" sz="2400" i="1" dirty="0">
                <a:solidFill>
                  <a:schemeClr val="accent6">
                    <a:lumMod val="50000"/>
                  </a:schemeClr>
                </a:solidFill>
              </a:rPr>
              <a:t> a </a:t>
            </a:r>
            <a:r>
              <a:rPr lang="en-US" sz="2400" i="1" dirty="0" err="1">
                <a:solidFill>
                  <a:schemeClr val="accent6">
                    <a:lumMod val="50000"/>
                  </a:schemeClr>
                </a:solidFill>
              </a:rPr>
              <a:t>qualsiasi</a:t>
            </a:r>
            <a:r>
              <a:rPr lang="en-US" sz="2400" i="1" dirty="0">
                <a:solidFill>
                  <a:schemeClr val="accent6">
                    <a:lumMod val="50000"/>
                  </a:schemeClr>
                </a:solidFill>
              </a:rPr>
              <a:t> </a:t>
            </a:r>
            <a:r>
              <a:rPr lang="en-US" sz="2400" i="1" dirty="0" err="1">
                <a:solidFill>
                  <a:schemeClr val="accent6">
                    <a:lumMod val="50000"/>
                  </a:schemeClr>
                </a:solidFill>
              </a:rPr>
              <a:t>titolo</a:t>
            </a:r>
            <a:r>
              <a:rPr lang="en-US" sz="2400" i="1" dirty="0">
                <a:solidFill>
                  <a:schemeClr val="accent6">
                    <a:lumMod val="50000"/>
                  </a:schemeClr>
                </a:solidFill>
              </a:rPr>
              <a:t> </a:t>
            </a:r>
            <a:r>
              <a:rPr lang="en-US" sz="2400" i="1" dirty="0" err="1">
                <a:solidFill>
                  <a:schemeClr val="accent6">
                    <a:lumMod val="50000"/>
                  </a:schemeClr>
                </a:solidFill>
              </a:rPr>
              <a:t>nell’ambito</a:t>
            </a:r>
            <a:r>
              <a:rPr lang="en-US" sz="2400" i="1" dirty="0">
                <a:solidFill>
                  <a:schemeClr val="accent6">
                    <a:lumMod val="50000"/>
                  </a:schemeClr>
                </a:solidFill>
              </a:rPr>
              <a:t> del SSN, </a:t>
            </a:r>
            <a:r>
              <a:rPr lang="en-US" sz="2400" i="1" dirty="0" err="1">
                <a:solidFill>
                  <a:schemeClr val="accent6">
                    <a:lumMod val="50000"/>
                  </a:schemeClr>
                </a:solidFill>
              </a:rPr>
              <a:t>eccezion</a:t>
            </a:r>
            <a:r>
              <a:rPr lang="en-US" sz="2400" i="1" dirty="0">
                <a:solidFill>
                  <a:schemeClr val="accent6">
                    <a:lumMod val="50000"/>
                  </a:schemeClr>
                </a:solidFill>
              </a:rPr>
              <a:t> </a:t>
            </a:r>
            <a:r>
              <a:rPr lang="en-US" sz="2400" i="1" dirty="0" err="1">
                <a:solidFill>
                  <a:schemeClr val="accent6">
                    <a:lumMod val="50000"/>
                  </a:schemeClr>
                </a:solidFill>
              </a:rPr>
              <a:t>fatta</a:t>
            </a:r>
            <a:r>
              <a:rPr lang="en-US" sz="2400" i="1" dirty="0">
                <a:solidFill>
                  <a:schemeClr val="accent6">
                    <a:lumMod val="50000"/>
                  </a:schemeClr>
                </a:solidFill>
              </a:rPr>
              <a:t> per </a:t>
            </a:r>
            <a:r>
              <a:rPr lang="en-US" sz="2400" i="1" dirty="0" err="1">
                <a:solidFill>
                  <a:schemeClr val="accent6">
                    <a:lumMod val="50000"/>
                  </a:schemeClr>
                </a:solidFill>
              </a:rPr>
              <a:t>attività</a:t>
            </a:r>
            <a:r>
              <a:rPr lang="en-US" sz="2400" i="1" dirty="0">
                <a:solidFill>
                  <a:schemeClr val="accent6">
                    <a:lumMod val="50000"/>
                  </a:schemeClr>
                </a:solidFill>
              </a:rPr>
              <a:t> di </a:t>
            </a:r>
            <a:r>
              <a:rPr lang="en-US" sz="2400" i="1" dirty="0" err="1">
                <a:solidFill>
                  <a:schemeClr val="accent6">
                    <a:lumMod val="50000"/>
                  </a:schemeClr>
                </a:solidFill>
              </a:rPr>
              <a:t>continuità</a:t>
            </a:r>
            <a:r>
              <a:rPr lang="en-US" sz="2400" i="1" dirty="0">
                <a:solidFill>
                  <a:schemeClr val="accent6">
                    <a:lumMod val="50000"/>
                  </a:schemeClr>
                </a:solidFill>
              </a:rPr>
              <a:t> </a:t>
            </a:r>
            <a:r>
              <a:rPr lang="en-US" sz="2400" i="1" dirty="0" err="1">
                <a:solidFill>
                  <a:schemeClr val="accent6">
                    <a:lumMod val="50000"/>
                  </a:schemeClr>
                </a:solidFill>
              </a:rPr>
              <a:t>assistenziale</a:t>
            </a:r>
            <a:r>
              <a:rPr lang="en-US" sz="2400" i="1" dirty="0">
                <a:solidFill>
                  <a:schemeClr val="accent6">
                    <a:lumMod val="50000"/>
                  </a:schemeClr>
                </a:solidFill>
              </a:rPr>
              <a:t>. I </a:t>
            </a:r>
            <a:r>
              <a:rPr lang="en-US" sz="2400" i="1" dirty="0" err="1">
                <a:solidFill>
                  <a:schemeClr val="accent6">
                    <a:lumMod val="50000"/>
                  </a:schemeClr>
                </a:solidFill>
              </a:rPr>
              <a:t>trasferimenti</a:t>
            </a:r>
            <a:r>
              <a:rPr lang="en-US" sz="2400" i="1" dirty="0">
                <a:solidFill>
                  <a:schemeClr val="accent6">
                    <a:lumMod val="50000"/>
                  </a:schemeClr>
                </a:solidFill>
              </a:rPr>
              <a:t> </a:t>
            </a:r>
            <a:r>
              <a:rPr lang="en-US" sz="2400" i="1" dirty="0" err="1">
                <a:solidFill>
                  <a:schemeClr val="accent6">
                    <a:lumMod val="50000"/>
                  </a:schemeClr>
                </a:solidFill>
              </a:rPr>
              <a:t>sono</a:t>
            </a:r>
            <a:r>
              <a:rPr lang="en-US" sz="2400" i="1" dirty="0">
                <a:solidFill>
                  <a:schemeClr val="accent6">
                    <a:lumMod val="50000"/>
                  </a:schemeClr>
                </a:solidFill>
              </a:rPr>
              <a:t> </a:t>
            </a:r>
            <a:r>
              <a:rPr lang="en-US" sz="2400" i="1" dirty="0" err="1">
                <a:solidFill>
                  <a:schemeClr val="accent6">
                    <a:lumMod val="50000"/>
                  </a:schemeClr>
                </a:solidFill>
              </a:rPr>
              <a:t>possibili</a:t>
            </a:r>
            <a:r>
              <a:rPr lang="en-US" sz="2400" i="1" dirty="0">
                <a:solidFill>
                  <a:schemeClr val="accent6">
                    <a:lumMod val="50000"/>
                  </a:schemeClr>
                </a:solidFill>
              </a:rPr>
              <a:t> </a:t>
            </a:r>
            <a:r>
              <a:rPr lang="en-US" sz="2400" i="1" dirty="0" err="1">
                <a:solidFill>
                  <a:schemeClr val="accent6">
                    <a:lumMod val="50000"/>
                  </a:schemeClr>
                </a:solidFill>
              </a:rPr>
              <a:t>fino</a:t>
            </a:r>
            <a:r>
              <a:rPr lang="en-US" sz="2400" i="1" dirty="0">
                <a:solidFill>
                  <a:schemeClr val="accent6">
                    <a:lumMod val="50000"/>
                  </a:schemeClr>
                </a:solidFill>
              </a:rPr>
              <a:t> </a:t>
            </a:r>
            <a:r>
              <a:rPr lang="en-US" sz="2400" i="1" dirty="0" err="1">
                <a:solidFill>
                  <a:schemeClr val="accent6">
                    <a:lumMod val="50000"/>
                  </a:schemeClr>
                </a:solidFill>
              </a:rPr>
              <a:t>alla</a:t>
            </a:r>
            <a:r>
              <a:rPr lang="en-US" sz="2400" i="1" dirty="0">
                <a:solidFill>
                  <a:schemeClr val="accent6">
                    <a:lumMod val="50000"/>
                  </a:schemeClr>
                </a:solidFill>
              </a:rPr>
              <a:t> </a:t>
            </a:r>
            <a:r>
              <a:rPr lang="en-US" sz="2400" i="1" dirty="0" err="1">
                <a:solidFill>
                  <a:schemeClr val="accent6">
                    <a:lumMod val="50000"/>
                  </a:schemeClr>
                </a:solidFill>
              </a:rPr>
              <a:t>concorrenza</a:t>
            </a:r>
            <a:r>
              <a:rPr lang="en-US" sz="2400" i="1" dirty="0">
                <a:solidFill>
                  <a:schemeClr val="accent6">
                    <a:lumMod val="50000"/>
                  </a:schemeClr>
                </a:solidFill>
              </a:rPr>
              <a:t> di un </a:t>
            </a:r>
            <a:r>
              <a:rPr lang="en-US" sz="2400" i="1" dirty="0" err="1">
                <a:solidFill>
                  <a:schemeClr val="accent6">
                    <a:lumMod val="50000"/>
                  </a:schemeClr>
                </a:solidFill>
              </a:rPr>
              <a:t>terzo</a:t>
            </a:r>
            <a:r>
              <a:rPr lang="en-US" sz="2400" i="1" dirty="0">
                <a:solidFill>
                  <a:schemeClr val="accent6">
                    <a:lumMod val="50000"/>
                  </a:schemeClr>
                </a:solidFill>
              </a:rPr>
              <a:t> </a:t>
            </a:r>
            <a:r>
              <a:rPr lang="en-US" sz="2400" i="1" dirty="0" err="1">
                <a:solidFill>
                  <a:schemeClr val="accent6">
                    <a:lumMod val="50000"/>
                  </a:schemeClr>
                </a:solidFill>
              </a:rPr>
              <a:t>degli</a:t>
            </a:r>
            <a:r>
              <a:rPr lang="en-US" sz="2400" i="1" dirty="0">
                <a:solidFill>
                  <a:schemeClr val="accent6">
                    <a:lumMod val="50000"/>
                  </a:schemeClr>
                </a:solidFill>
              </a:rPr>
              <a:t> </a:t>
            </a:r>
            <a:r>
              <a:rPr lang="en-US" sz="2400" i="1" dirty="0" err="1">
                <a:solidFill>
                  <a:schemeClr val="accent6">
                    <a:lumMod val="50000"/>
                  </a:schemeClr>
                </a:solidFill>
              </a:rPr>
              <a:t>incarichi</a:t>
            </a:r>
            <a:r>
              <a:rPr lang="en-US" sz="2400" i="1" dirty="0">
                <a:solidFill>
                  <a:schemeClr val="accent6">
                    <a:lumMod val="50000"/>
                  </a:schemeClr>
                </a:solidFill>
              </a:rPr>
              <a:t> </a:t>
            </a:r>
            <a:r>
              <a:rPr lang="en-US" sz="2400" i="1" dirty="0" err="1">
                <a:solidFill>
                  <a:schemeClr val="accent6">
                    <a:lumMod val="50000"/>
                  </a:schemeClr>
                </a:solidFill>
              </a:rPr>
              <a:t>disponibili</a:t>
            </a:r>
            <a:r>
              <a:rPr lang="en-US" sz="2400" i="1" dirty="0">
                <a:solidFill>
                  <a:schemeClr val="accent6">
                    <a:lumMod val="50000"/>
                  </a:schemeClr>
                </a:solidFill>
              </a:rPr>
              <a:t> in </a:t>
            </a:r>
            <a:r>
              <a:rPr lang="en-US" sz="2400" i="1" dirty="0" err="1">
                <a:solidFill>
                  <a:schemeClr val="accent6">
                    <a:lumMod val="50000"/>
                  </a:schemeClr>
                </a:solidFill>
              </a:rPr>
              <a:t>ciascuna</a:t>
            </a:r>
            <a:r>
              <a:rPr lang="en-US" sz="2400" i="1" dirty="0">
                <a:solidFill>
                  <a:schemeClr val="accent6">
                    <a:lumMod val="50000"/>
                  </a:schemeClr>
                </a:solidFill>
              </a:rPr>
              <a:t> </a:t>
            </a:r>
            <a:r>
              <a:rPr lang="en-US" sz="2400" i="1" dirty="0" err="1">
                <a:solidFill>
                  <a:schemeClr val="accent6">
                    <a:lumMod val="50000"/>
                  </a:schemeClr>
                </a:solidFill>
              </a:rPr>
              <a:t>Azienda</a:t>
            </a:r>
            <a:r>
              <a:rPr lang="en-US" sz="2400" i="1" dirty="0">
                <a:solidFill>
                  <a:schemeClr val="accent6">
                    <a:lumMod val="50000"/>
                  </a:schemeClr>
                </a:solidFill>
              </a:rPr>
              <a:t> </a:t>
            </a:r>
            <a:r>
              <a:rPr lang="en-US" sz="2400" i="1" dirty="0" smtClean="0">
                <a:solidFill>
                  <a:schemeClr val="accent6">
                    <a:lumMod val="50000"/>
                  </a:schemeClr>
                </a:solidFill>
              </a:rPr>
              <a:t>… . </a:t>
            </a:r>
            <a:r>
              <a:rPr lang="en-US" sz="2400" i="1" dirty="0">
                <a:solidFill>
                  <a:schemeClr val="accent6">
                    <a:lumMod val="50000"/>
                  </a:schemeClr>
                </a:solidFill>
              </a:rPr>
              <a:t>In </a:t>
            </a:r>
            <a:r>
              <a:rPr lang="en-US" sz="2400" i="1" dirty="0" err="1">
                <a:solidFill>
                  <a:schemeClr val="accent6">
                    <a:lumMod val="50000"/>
                  </a:schemeClr>
                </a:solidFill>
              </a:rPr>
              <a:t>caso</a:t>
            </a:r>
            <a:r>
              <a:rPr lang="en-US" sz="2400" i="1" dirty="0">
                <a:solidFill>
                  <a:schemeClr val="accent6">
                    <a:lumMod val="50000"/>
                  </a:schemeClr>
                </a:solidFill>
              </a:rPr>
              <a:t> di </a:t>
            </a:r>
            <a:r>
              <a:rPr lang="en-US" sz="2400" i="1" dirty="0" err="1">
                <a:solidFill>
                  <a:schemeClr val="accent6">
                    <a:lumMod val="50000"/>
                  </a:schemeClr>
                </a:solidFill>
              </a:rPr>
              <a:t>disponibilità</a:t>
            </a:r>
            <a:r>
              <a:rPr lang="en-US" sz="2400" i="1" dirty="0">
                <a:solidFill>
                  <a:schemeClr val="accent6">
                    <a:lumMod val="50000"/>
                  </a:schemeClr>
                </a:solidFill>
              </a:rPr>
              <a:t> di un solo </a:t>
            </a:r>
            <a:r>
              <a:rPr lang="en-US" sz="2400" i="1" dirty="0" err="1">
                <a:solidFill>
                  <a:schemeClr val="accent6">
                    <a:lumMod val="50000"/>
                  </a:schemeClr>
                </a:solidFill>
              </a:rPr>
              <a:t>posto</a:t>
            </a:r>
            <a:r>
              <a:rPr lang="en-US" sz="2400" i="1" dirty="0">
                <a:solidFill>
                  <a:schemeClr val="accent6">
                    <a:lumMod val="50000"/>
                  </a:schemeClr>
                </a:solidFill>
              </a:rPr>
              <a:t> per </a:t>
            </a:r>
            <a:r>
              <a:rPr lang="en-US" sz="2400" i="1" dirty="0" err="1">
                <a:solidFill>
                  <a:schemeClr val="accent6">
                    <a:lumMod val="50000"/>
                  </a:schemeClr>
                </a:solidFill>
              </a:rPr>
              <a:t>questo</a:t>
            </a:r>
            <a:r>
              <a:rPr lang="en-US" sz="2400" i="1" dirty="0">
                <a:solidFill>
                  <a:schemeClr val="accent6">
                    <a:lumMod val="50000"/>
                  </a:schemeClr>
                </a:solidFill>
              </a:rPr>
              <a:t> </a:t>
            </a:r>
            <a:r>
              <a:rPr lang="en-US" sz="2400" i="1" dirty="0" err="1">
                <a:solidFill>
                  <a:schemeClr val="accent6">
                    <a:lumMod val="50000"/>
                  </a:schemeClr>
                </a:solidFill>
              </a:rPr>
              <a:t>può</a:t>
            </a:r>
            <a:r>
              <a:rPr lang="en-US" sz="2400" i="1" dirty="0">
                <a:solidFill>
                  <a:schemeClr val="accent6">
                    <a:lumMod val="50000"/>
                  </a:schemeClr>
                </a:solidFill>
              </a:rPr>
              <a:t> </a:t>
            </a:r>
            <a:r>
              <a:rPr lang="en-US" sz="2400" i="1" dirty="0" err="1">
                <a:solidFill>
                  <a:schemeClr val="accent6">
                    <a:lumMod val="50000"/>
                  </a:schemeClr>
                </a:solidFill>
              </a:rPr>
              <a:t>essere</a:t>
            </a:r>
            <a:r>
              <a:rPr lang="en-US" sz="2400" i="1" dirty="0">
                <a:solidFill>
                  <a:schemeClr val="accent6">
                    <a:lumMod val="50000"/>
                  </a:schemeClr>
                </a:solidFill>
              </a:rPr>
              <a:t> </a:t>
            </a:r>
            <a:r>
              <a:rPr lang="en-US" sz="2400" i="1" dirty="0" err="1">
                <a:solidFill>
                  <a:schemeClr val="accent6">
                    <a:lumMod val="50000"/>
                  </a:schemeClr>
                </a:solidFill>
              </a:rPr>
              <a:t>esercitato</a:t>
            </a:r>
            <a:r>
              <a:rPr lang="en-US" sz="2400" i="1" dirty="0">
                <a:solidFill>
                  <a:schemeClr val="accent6">
                    <a:lumMod val="50000"/>
                  </a:schemeClr>
                </a:solidFill>
              </a:rPr>
              <a:t> </a:t>
            </a:r>
            <a:r>
              <a:rPr lang="en-US" sz="2400" i="1" dirty="0" err="1">
                <a:solidFill>
                  <a:schemeClr val="accent6">
                    <a:lumMod val="50000"/>
                  </a:schemeClr>
                </a:solidFill>
              </a:rPr>
              <a:t>il</a:t>
            </a:r>
            <a:r>
              <a:rPr lang="en-US" sz="2400" i="1" dirty="0">
                <a:solidFill>
                  <a:schemeClr val="accent6">
                    <a:lumMod val="50000"/>
                  </a:schemeClr>
                </a:solidFill>
              </a:rPr>
              <a:t> </a:t>
            </a:r>
            <a:r>
              <a:rPr lang="en-US" sz="2400" i="1" dirty="0" err="1">
                <a:solidFill>
                  <a:schemeClr val="accent6">
                    <a:lumMod val="50000"/>
                  </a:schemeClr>
                </a:solidFill>
              </a:rPr>
              <a:t>diritto</a:t>
            </a:r>
            <a:r>
              <a:rPr lang="en-US" sz="2400" i="1" dirty="0">
                <a:solidFill>
                  <a:schemeClr val="accent6">
                    <a:lumMod val="50000"/>
                  </a:schemeClr>
                </a:solidFill>
              </a:rPr>
              <a:t> di </a:t>
            </a:r>
            <a:r>
              <a:rPr lang="en-US" sz="2400" i="1" dirty="0" err="1">
                <a:solidFill>
                  <a:schemeClr val="accent6">
                    <a:lumMod val="50000"/>
                  </a:schemeClr>
                </a:solidFill>
              </a:rPr>
              <a:t>trasferimento</a:t>
            </a:r>
            <a:r>
              <a:rPr lang="en-US" sz="2400" i="1" dirty="0">
                <a:solidFill>
                  <a:schemeClr val="accent6">
                    <a:lumMod val="50000"/>
                  </a:schemeClr>
                </a:solidFill>
              </a:rPr>
              <a:t>;</a:t>
            </a:r>
            <a:endParaRPr lang="it-IT" sz="2400" i="1" dirty="0">
              <a:solidFill>
                <a:schemeClr val="accent6">
                  <a:lumMod val="50000"/>
                </a:schemeClr>
              </a:solidFill>
            </a:endParaRPr>
          </a:p>
          <a:p>
            <a:pPr marL="514350" lvl="0" indent="-514350" algn="just">
              <a:buFont typeface="+mj-lt"/>
              <a:buAutoNum type="alphaLcParenR"/>
            </a:pPr>
            <a:r>
              <a:rPr lang="en-US" sz="2400" i="1" dirty="0" err="1">
                <a:solidFill>
                  <a:schemeClr val="accent6">
                    <a:lumMod val="50000"/>
                  </a:schemeClr>
                </a:solidFill>
              </a:rPr>
              <a:t>i</a:t>
            </a:r>
            <a:r>
              <a:rPr lang="en-US" sz="2400" i="1" dirty="0">
                <a:solidFill>
                  <a:schemeClr val="accent6">
                    <a:lumMod val="50000"/>
                  </a:schemeClr>
                </a:solidFill>
              </a:rPr>
              <a:t> </a:t>
            </a:r>
            <a:r>
              <a:rPr lang="en-US" sz="2400" i="1" dirty="0" err="1">
                <a:solidFill>
                  <a:schemeClr val="accent6">
                    <a:lumMod val="50000"/>
                  </a:schemeClr>
                </a:solidFill>
              </a:rPr>
              <a:t>medici</a:t>
            </a:r>
            <a:r>
              <a:rPr lang="en-US" sz="2400" i="1" dirty="0">
                <a:solidFill>
                  <a:schemeClr val="accent6">
                    <a:lumMod val="50000"/>
                  </a:schemeClr>
                </a:solidFill>
              </a:rPr>
              <a:t> </a:t>
            </a:r>
            <a:r>
              <a:rPr lang="en-US" sz="2400" i="1" dirty="0" err="1">
                <a:solidFill>
                  <a:schemeClr val="accent6">
                    <a:lumMod val="50000"/>
                  </a:schemeClr>
                </a:solidFill>
              </a:rPr>
              <a:t>inclusi</a:t>
            </a:r>
            <a:r>
              <a:rPr lang="en-US" sz="2400" i="1" dirty="0">
                <a:solidFill>
                  <a:schemeClr val="accent6">
                    <a:lumMod val="50000"/>
                  </a:schemeClr>
                </a:solidFill>
              </a:rPr>
              <a:t> </a:t>
            </a:r>
            <a:r>
              <a:rPr lang="en-US" sz="2400" i="1" dirty="0" err="1">
                <a:solidFill>
                  <a:schemeClr val="accent6">
                    <a:lumMod val="50000"/>
                  </a:schemeClr>
                </a:solidFill>
              </a:rPr>
              <a:t>nella</a:t>
            </a:r>
            <a:r>
              <a:rPr lang="en-US" sz="2400" i="1" dirty="0">
                <a:solidFill>
                  <a:schemeClr val="accent6">
                    <a:lumMod val="50000"/>
                  </a:schemeClr>
                </a:solidFill>
              </a:rPr>
              <a:t> </a:t>
            </a:r>
            <a:r>
              <a:rPr lang="en-US" sz="2400" i="1" dirty="0" err="1">
                <a:solidFill>
                  <a:schemeClr val="accent6">
                    <a:lumMod val="50000"/>
                  </a:schemeClr>
                </a:solidFill>
              </a:rPr>
              <a:t>graduatoria</a:t>
            </a:r>
            <a:r>
              <a:rPr lang="en-US" sz="2400" i="1" dirty="0">
                <a:solidFill>
                  <a:schemeClr val="accent6">
                    <a:lumMod val="50000"/>
                  </a:schemeClr>
                </a:solidFill>
              </a:rPr>
              <a:t> </a:t>
            </a:r>
            <a:r>
              <a:rPr lang="en-US" sz="2400" i="1" dirty="0" err="1">
                <a:solidFill>
                  <a:schemeClr val="accent6">
                    <a:lumMod val="50000"/>
                  </a:schemeClr>
                </a:solidFill>
              </a:rPr>
              <a:t>regionale</a:t>
            </a:r>
            <a:r>
              <a:rPr lang="en-US" sz="2400" i="1" dirty="0">
                <a:solidFill>
                  <a:schemeClr val="accent6">
                    <a:lumMod val="50000"/>
                  </a:schemeClr>
                </a:solidFill>
              </a:rPr>
              <a:t> </a:t>
            </a:r>
            <a:r>
              <a:rPr lang="en-US" sz="2400" i="1" dirty="0" err="1">
                <a:solidFill>
                  <a:schemeClr val="accent6">
                    <a:lumMod val="50000"/>
                  </a:schemeClr>
                </a:solidFill>
              </a:rPr>
              <a:t>valida</a:t>
            </a:r>
            <a:r>
              <a:rPr lang="en-US" sz="2400" i="1" dirty="0">
                <a:solidFill>
                  <a:schemeClr val="accent6">
                    <a:lumMod val="50000"/>
                  </a:schemeClr>
                </a:solidFill>
              </a:rPr>
              <a:t> per </a:t>
            </a:r>
            <a:r>
              <a:rPr lang="en-US" sz="2400" i="1" dirty="0" err="1">
                <a:solidFill>
                  <a:schemeClr val="accent6">
                    <a:lumMod val="50000"/>
                  </a:schemeClr>
                </a:solidFill>
              </a:rPr>
              <a:t>l’anno</a:t>
            </a:r>
            <a:r>
              <a:rPr lang="en-US" sz="2400" i="1" dirty="0">
                <a:solidFill>
                  <a:schemeClr val="accent6">
                    <a:lumMod val="50000"/>
                  </a:schemeClr>
                </a:solidFill>
              </a:rPr>
              <a:t> in </a:t>
            </a:r>
            <a:r>
              <a:rPr lang="en-US" sz="2400" i="1" dirty="0" err="1">
                <a:solidFill>
                  <a:schemeClr val="accent6">
                    <a:lumMod val="50000"/>
                  </a:schemeClr>
                </a:solidFill>
              </a:rPr>
              <a:t>corso</a:t>
            </a:r>
            <a:r>
              <a:rPr lang="en-US" sz="2400" i="1" dirty="0">
                <a:solidFill>
                  <a:schemeClr val="accent6">
                    <a:lumMod val="50000"/>
                  </a:schemeClr>
                </a:solidFill>
              </a:rPr>
              <a:t>;</a:t>
            </a:r>
            <a:endParaRPr lang="it-IT" sz="2400" i="1" dirty="0">
              <a:solidFill>
                <a:schemeClr val="accent6">
                  <a:lumMod val="50000"/>
                </a:schemeClr>
              </a:solidFill>
            </a:endParaRPr>
          </a:p>
          <a:p>
            <a:pPr marL="514350" lvl="0" indent="-514350" algn="just">
              <a:buFont typeface="+mj-lt"/>
              <a:buAutoNum type="alphaLcParenR"/>
            </a:pPr>
            <a:r>
              <a:rPr lang="en-US" sz="2400" b="1" i="1" dirty="0" err="1">
                <a:solidFill>
                  <a:schemeClr val="accent2">
                    <a:lumMod val="75000"/>
                  </a:schemeClr>
                </a:solidFill>
              </a:rPr>
              <a:t>i</a:t>
            </a:r>
            <a:r>
              <a:rPr lang="en-US" sz="2400" b="1" i="1" dirty="0">
                <a:solidFill>
                  <a:schemeClr val="accent2">
                    <a:lumMod val="75000"/>
                  </a:schemeClr>
                </a:solidFill>
              </a:rPr>
              <a:t> </a:t>
            </a:r>
            <a:r>
              <a:rPr lang="en-US" sz="2400" b="1" i="1" dirty="0" err="1">
                <a:solidFill>
                  <a:schemeClr val="accent2">
                    <a:lumMod val="75000"/>
                  </a:schemeClr>
                </a:solidFill>
              </a:rPr>
              <a:t>medici</a:t>
            </a:r>
            <a:r>
              <a:rPr lang="en-US" sz="2400" b="1" i="1" dirty="0">
                <a:solidFill>
                  <a:schemeClr val="accent2">
                    <a:lumMod val="75000"/>
                  </a:schemeClr>
                </a:solidFill>
              </a:rPr>
              <a:t> </a:t>
            </a:r>
            <a:r>
              <a:rPr lang="en-US" sz="2400" b="1" i="1" dirty="0" err="1">
                <a:solidFill>
                  <a:schemeClr val="accent2">
                    <a:lumMod val="75000"/>
                  </a:schemeClr>
                </a:solidFill>
              </a:rPr>
              <a:t>che</a:t>
            </a:r>
            <a:r>
              <a:rPr lang="en-US" sz="2400" b="1" i="1" dirty="0">
                <a:solidFill>
                  <a:schemeClr val="accent2">
                    <a:lumMod val="75000"/>
                  </a:schemeClr>
                </a:solidFill>
              </a:rPr>
              <a:t> </a:t>
            </a:r>
            <a:r>
              <a:rPr lang="en-US" sz="2400" b="1" i="1" dirty="0" err="1">
                <a:solidFill>
                  <a:schemeClr val="accent2">
                    <a:lumMod val="75000"/>
                  </a:schemeClr>
                </a:solidFill>
              </a:rPr>
              <a:t>abbiano</a:t>
            </a:r>
            <a:r>
              <a:rPr lang="en-US" sz="2400" b="1" i="1" dirty="0">
                <a:solidFill>
                  <a:schemeClr val="accent2">
                    <a:lumMod val="75000"/>
                  </a:schemeClr>
                </a:solidFill>
              </a:rPr>
              <a:t> </a:t>
            </a:r>
            <a:r>
              <a:rPr lang="en-US" sz="2400" b="1" i="1" dirty="0" err="1">
                <a:solidFill>
                  <a:schemeClr val="accent2">
                    <a:lumMod val="75000"/>
                  </a:schemeClr>
                </a:solidFill>
              </a:rPr>
              <a:t>acquisito</a:t>
            </a:r>
            <a:r>
              <a:rPr lang="en-US" sz="2400" b="1" i="1" dirty="0">
                <a:solidFill>
                  <a:schemeClr val="accent2">
                    <a:lumMod val="75000"/>
                  </a:schemeClr>
                </a:solidFill>
              </a:rPr>
              <a:t> </a:t>
            </a:r>
            <a:r>
              <a:rPr lang="en-US" sz="2400" b="1" i="1" dirty="0" err="1">
                <a:solidFill>
                  <a:schemeClr val="accent2">
                    <a:lumMod val="75000"/>
                  </a:schemeClr>
                </a:solidFill>
              </a:rPr>
              <a:t>il</a:t>
            </a:r>
            <a:r>
              <a:rPr lang="en-US" sz="2400" b="1" i="1" dirty="0">
                <a:solidFill>
                  <a:schemeClr val="accent2">
                    <a:lumMod val="75000"/>
                  </a:schemeClr>
                </a:solidFill>
              </a:rPr>
              <a:t> diploma di </a:t>
            </a:r>
            <a:r>
              <a:rPr lang="en-US" sz="2400" b="1" i="1" dirty="0" err="1">
                <a:solidFill>
                  <a:schemeClr val="accent2">
                    <a:lumMod val="75000"/>
                  </a:schemeClr>
                </a:solidFill>
              </a:rPr>
              <a:t>formazione</a:t>
            </a:r>
            <a:r>
              <a:rPr lang="en-US" sz="2400" b="1" i="1" dirty="0">
                <a:solidFill>
                  <a:schemeClr val="accent2">
                    <a:lumMod val="75000"/>
                  </a:schemeClr>
                </a:solidFill>
              </a:rPr>
              <a:t> </a:t>
            </a:r>
            <a:r>
              <a:rPr lang="en-US" sz="2400" b="1" i="1" dirty="0" err="1">
                <a:solidFill>
                  <a:schemeClr val="accent2">
                    <a:lumMod val="75000"/>
                  </a:schemeClr>
                </a:solidFill>
              </a:rPr>
              <a:t>specifica</a:t>
            </a:r>
            <a:r>
              <a:rPr lang="en-US" sz="2400" b="1" i="1" dirty="0">
                <a:solidFill>
                  <a:schemeClr val="accent2">
                    <a:lumMod val="75000"/>
                  </a:schemeClr>
                </a:solidFill>
              </a:rPr>
              <a:t> in </a:t>
            </a:r>
            <a:r>
              <a:rPr lang="en-US" sz="2400" b="1" i="1" dirty="0" err="1">
                <a:solidFill>
                  <a:schemeClr val="accent2">
                    <a:lumMod val="75000"/>
                  </a:schemeClr>
                </a:solidFill>
              </a:rPr>
              <a:t>medicina</a:t>
            </a:r>
            <a:r>
              <a:rPr lang="en-US" sz="2400" b="1" i="1" dirty="0">
                <a:solidFill>
                  <a:schemeClr val="accent2">
                    <a:lumMod val="75000"/>
                  </a:schemeClr>
                </a:solidFill>
              </a:rPr>
              <a:t> </a:t>
            </a:r>
            <a:r>
              <a:rPr lang="en-US" sz="2400" b="1" i="1" dirty="0" err="1">
                <a:solidFill>
                  <a:schemeClr val="accent2">
                    <a:lumMod val="75000"/>
                  </a:schemeClr>
                </a:solidFill>
              </a:rPr>
              <a:t>generale</a:t>
            </a:r>
            <a:r>
              <a:rPr lang="en-US" sz="2400" b="1" i="1" dirty="0">
                <a:solidFill>
                  <a:schemeClr val="accent2">
                    <a:lumMod val="75000"/>
                  </a:schemeClr>
                </a:solidFill>
              </a:rPr>
              <a:t> </a:t>
            </a:r>
            <a:r>
              <a:rPr lang="en-US" sz="2400" b="1" i="1" dirty="0" err="1">
                <a:solidFill>
                  <a:schemeClr val="accent2">
                    <a:lumMod val="75000"/>
                  </a:schemeClr>
                </a:solidFill>
              </a:rPr>
              <a:t>successivamente</a:t>
            </a:r>
            <a:r>
              <a:rPr lang="en-US" sz="2400" b="1" i="1" dirty="0">
                <a:solidFill>
                  <a:schemeClr val="accent2">
                    <a:lumMod val="75000"/>
                  </a:schemeClr>
                </a:solidFill>
              </a:rPr>
              <a:t> </a:t>
            </a:r>
            <a:r>
              <a:rPr lang="en-US" sz="2400" b="1" i="1" dirty="0" err="1">
                <a:solidFill>
                  <a:schemeClr val="accent2">
                    <a:lumMod val="75000"/>
                  </a:schemeClr>
                </a:solidFill>
              </a:rPr>
              <a:t>alla</a:t>
            </a:r>
            <a:r>
              <a:rPr lang="en-US" sz="2400" b="1" i="1" dirty="0">
                <a:solidFill>
                  <a:schemeClr val="accent2">
                    <a:lumMod val="75000"/>
                  </a:schemeClr>
                </a:solidFill>
              </a:rPr>
              <a:t> data di </a:t>
            </a:r>
            <a:r>
              <a:rPr lang="en-US" sz="2400" b="1" i="1" dirty="0" err="1">
                <a:solidFill>
                  <a:schemeClr val="accent2">
                    <a:lumMod val="75000"/>
                  </a:schemeClr>
                </a:solidFill>
              </a:rPr>
              <a:t>scadenza</a:t>
            </a:r>
            <a:r>
              <a:rPr lang="en-US" sz="2400" b="1" i="1" dirty="0">
                <a:solidFill>
                  <a:schemeClr val="accent2">
                    <a:lumMod val="75000"/>
                  </a:schemeClr>
                </a:solidFill>
              </a:rPr>
              <a:t> </a:t>
            </a:r>
            <a:r>
              <a:rPr lang="en-US" sz="2400" b="1" i="1" dirty="0" err="1">
                <a:solidFill>
                  <a:schemeClr val="accent2">
                    <a:lumMod val="75000"/>
                  </a:schemeClr>
                </a:solidFill>
              </a:rPr>
              <a:t>della</a:t>
            </a:r>
            <a:r>
              <a:rPr lang="en-US" sz="2400" b="1" i="1" dirty="0">
                <a:solidFill>
                  <a:schemeClr val="accent2">
                    <a:lumMod val="75000"/>
                  </a:schemeClr>
                </a:solidFill>
              </a:rPr>
              <a:t> </a:t>
            </a:r>
            <a:r>
              <a:rPr lang="en-US" sz="2400" b="1" i="1" dirty="0" err="1">
                <a:solidFill>
                  <a:schemeClr val="accent2">
                    <a:lumMod val="75000"/>
                  </a:schemeClr>
                </a:solidFill>
              </a:rPr>
              <a:t>presentazione</a:t>
            </a:r>
            <a:r>
              <a:rPr lang="en-US" sz="2400" b="1" i="1" dirty="0">
                <a:solidFill>
                  <a:schemeClr val="accent2">
                    <a:lumMod val="75000"/>
                  </a:schemeClr>
                </a:solidFill>
              </a:rPr>
              <a:t> </a:t>
            </a:r>
            <a:r>
              <a:rPr lang="en-US" sz="2400" b="1" i="1" dirty="0" err="1">
                <a:solidFill>
                  <a:schemeClr val="accent2">
                    <a:lumMod val="75000"/>
                  </a:schemeClr>
                </a:solidFill>
              </a:rPr>
              <a:t>della</a:t>
            </a:r>
            <a:r>
              <a:rPr lang="en-US" sz="2400" b="1" i="1" dirty="0">
                <a:solidFill>
                  <a:schemeClr val="accent2">
                    <a:lumMod val="75000"/>
                  </a:schemeClr>
                </a:solidFill>
              </a:rPr>
              <a:t> </a:t>
            </a:r>
            <a:r>
              <a:rPr lang="en-US" sz="2400" b="1" i="1" dirty="0" err="1">
                <a:solidFill>
                  <a:schemeClr val="accent2">
                    <a:lumMod val="75000"/>
                  </a:schemeClr>
                </a:solidFill>
              </a:rPr>
              <a:t>domanda</a:t>
            </a:r>
            <a:r>
              <a:rPr lang="en-US" sz="2400" b="1" i="1" dirty="0">
                <a:solidFill>
                  <a:schemeClr val="accent2">
                    <a:lumMod val="75000"/>
                  </a:schemeClr>
                </a:solidFill>
              </a:rPr>
              <a:t> di </a:t>
            </a:r>
            <a:r>
              <a:rPr lang="en-US" sz="2400" b="1" i="1" dirty="0" err="1">
                <a:solidFill>
                  <a:schemeClr val="accent2">
                    <a:lumMod val="75000"/>
                  </a:schemeClr>
                </a:solidFill>
              </a:rPr>
              <a:t>inclusione</a:t>
            </a:r>
            <a:r>
              <a:rPr lang="en-US" sz="2400" b="1" i="1" dirty="0">
                <a:solidFill>
                  <a:schemeClr val="accent2">
                    <a:lumMod val="75000"/>
                  </a:schemeClr>
                </a:solidFill>
              </a:rPr>
              <a:t> in </a:t>
            </a:r>
            <a:r>
              <a:rPr lang="en-US" sz="2400" b="1" i="1" dirty="0" err="1">
                <a:solidFill>
                  <a:schemeClr val="accent2">
                    <a:lumMod val="75000"/>
                  </a:schemeClr>
                </a:solidFill>
              </a:rPr>
              <a:t>graduatoria</a:t>
            </a:r>
            <a:r>
              <a:rPr lang="en-US" sz="2400" b="1" i="1" dirty="0">
                <a:solidFill>
                  <a:schemeClr val="accent2">
                    <a:lumMod val="75000"/>
                  </a:schemeClr>
                </a:solidFill>
              </a:rPr>
              <a:t> </a:t>
            </a:r>
            <a:r>
              <a:rPr lang="en-US" sz="2400" b="1" i="1" dirty="0" err="1">
                <a:solidFill>
                  <a:schemeClr val="accent2">
                    <a:lumMod val="75000"/>
                  </a:schemeClr>
                </a:solidFill>
              </a:rPr>
              <a:t>regionale</a:t>
            </a:r>
            <a:r>
              <a:rPr lang="en-US" sz="2400" b="1" i="1" dirty="0">
                <a:solidFill>
                  <a:schemeClr val="accent2">
                    <a:lumMod val="75000"/>
                  </a:schemeClr>
                </a:solidFill>
              </a:rPr>
              <a:t> </a:t>
            </a:r>
            <a:r>
              <a:rPr lang="en-US" sz="2400" b="1" i="1" dirty="0" err="1">
                <a:solidFill>
                  <a:schemeClr val="accent2">
                    <a:lumMod val="75000"/>
                  </a:schemeClr>
                </a:solidFill>
              </a:rPr>
              <a:t>valida</a:t>
            </a:r>
            <a:r>
              <a:rPr lang="en-US" sz="2400" b="1" i="1" dirty="0">
                <a:solidFill>
                  <a:schemeClr val="accent2">
                    <a:lumMod val="75000"/>
                  </a:schemeClr>
                </a:solidFill>
              </a:rPr>
              <a:t> per </a:t>
            </a:r>
            <a:r>
              <a:rPr lang="en-US" sz="2400" b="1" i="1" dirty="0" err="1">
                <a:solidFill>
                  <a:schemeClr val="accent2">
                    <a:lumMod val="75000"/>
                  </a:schemeClr>
                </a:solidFill>
              </a:rPr>
              <a:t>l’anno</a:t>
            </a:r>
            <a:r>
              <a:rPr lang="en-US" sz="2400" b="1" i="1" dirty="0">
                <a:solidFill>
                  <a:schemeClr val="accent2">
                    <a:lumMod val="75000"/>
                  </a:schemeClr>
                </a:solidFill>
              </a:rPr>
              <a:t> in </a:t>
            </a:r>
            <a:r>
              <a:rPr lang="en-US" sz="2400" b="1" i="1" dirty="0" err="1">
                <a:solidFill>
                  <a:schemeClr val="accent2">
                    <a:lumMod val="75000"/>
                  </a:schemeClr>
                </a:solidFill>
              </a:rPr>
              <a:t>corso</a:t>
            </a:r>
            <a:r>
              <a:rPr lang="en-US" sz="2400" b="1" i="1" dirty="0">
                <a:solidFill>
                  <a:schemeClr val="accent2">
                    <a:lumMod val="75000"/>
                  </a:schemeClr>
                </a:solidFill>
              </a:rPr>
              <a:t>, </a:t>
            </a:r>
            <a:r>
              <a:rPr lang="en-US" sz="2400" b="1" i="1" dirty="0" err="1">
                <a:solidFill>
                  <a:schemeClr val="accent2">
                    <a:lumMod val="75000"/>
                  </a:schemeClr>
                </a:solidFill>
              </a:rPr>
              <a:t>autocertificandone</a:t>
            </a:r>
            <a:r>
              <a:rPr lang="en-US" sz="2400" b="1" i="1" dirty="0">
                <a:solidFill>
                  <a:schemeClr val="accent2">
                    <a:lumMod val="75000"/>
                  </a:schemeClr>
                </a:solidFill>
              </a:rPr>
              <a:t> </a:t>
            </a:r>
            <a:r>
              <a:rPr lang="en-US" sz="2400" b="1" i="1" dirty="0" err="1">
                <a:solidFill>
                  <a:schemeClr val="accent2">
                    <a:lumMod val="75000"/>
                  </a:schemeClr>
                </a:solidFill>
              </a:rPr>
              <a:t>il</a:t>
            </a:r>
            <a:r>
              <a:rPr lang="en-US" sz="2400" b="1" i="1" dirty="0">
                <a:solidFill>
                  <a:schemeClr val="accent2">
                    <a:lumMod val="75000"/>
                  </a:schemeClr>
                </a:solidFill>
              </a:rPr>
              <a:t> </a:t>
            </a:r>
            <a:r>
              <a:rPr lang="en-US" sz="2400" b="1" i="1" dirty="0" err="1">
                <a:solidFill>
                  <a:schemeClr val="accent2">
                    <a:lumMod val="75000"/>
                  </a:schemeClr>
                </a:solidFill>
              </a:rPr>
              <a:t>possesso</a:t>
            </a:r>
            <a:r>
              <a:rPr lang="en-US" sz="2400" b="1" i="1" dirty="0">
                <a:solidFill>
                  <a:schemeClr val="accent2">
                    <a:lumMod val="75000"/>
                  </a:schemeClr>
                </a:solidFill>
              </a:rPr>
              <a:t> </a:t>
            </a:r>
            <a:r>
              <a:rPr lang="en-US" sz="2400" b="1" i="1" dirty="0" err="1">
                <a:solidFill>
                  <a:schemeClr val="accent2">
                    <a:lumMod val="75000"/>
                  </a:schemeClr>
                </a:solidFill>
              </a:rPr>
              <a:t>all’atto</a:t>
            </a:r>
            <a:r>
              <a:rPr lang="en-US" sz="2400" b="1" i="1" dirty="0">
                <a:solidFill>
                  <a:schemeClr val="accent2">
                    <a:lumMod val="75000"/>
                  </a:schemeClr>
                </a:solidFill>
              </a:rPr>
              <a:t> </a:t>
            </a:r>
            <a:r>
              <a:rPr lang="en-US" sz="2400" b="1" i="1" dirty="0" err="1">
                <a:solidFill>
                  <a:schemeClr val="accent2">
                    <a:lumMod val="75000"/>
                  </a:schemeClr>
                </a:solidFill>
              </a:rPr>
              <a:t>della</a:t>
            </a:r>
            <a:r>
              <a:rPr lang="en-US" sz="2400" b="1" i="1" dirty="0">
                <a:solidFill>
                  <a:schemeClr val="accent2">
                    <a:lumMod val="75000"/>
                  </a:schemeClr>
                </a:solidFill>
              </a:rPr>
              <a:t> </a:t>
            </a:r>
            <a:r>
              <a:rPr lang="en-US" sz="2400" b="1" i="1" dirty="0" err="1">
                <a:solidFill>
                  <a:schemeClr val="accent2">
                    <a:lumMod val="75000"/>
                  </a:schemeClr>
                </a:solidFill>
              </a:rPr>
              <a:t>presentazione</a:t>
            </a:r>
            <a:r>
              <a:rPr lang="en-US" sz="2400" b="1" i="1" dirty="0">
                <a:solidFill>
                  <a:schemeClr val="accent2">
                    <a:lumMod val="75000"/>
                  </a:schemeClr>
                </a:solidFill>
              </a:rPr>
              <a:t> </a:t>
            </a:r>
            <a:r>
              <a:rPr lang="en-US" sz="2400" b="1" i="1" dirty="0" err="1">
                <a:solidFill>
                  <a:schemeClr val="accent2">
                    <a:lumMod val="75000"/>
                  </a:schemeClr>
                </a:solidFill>
              </a:rPr>
              <a:t>della</a:t>
            </a:r>
            <a:r>
              <a:rPr lang="en-US" sz="2400" b="1" i="1" dirty="0">
                <a:solidFill>
                  <a:schemeClr val="accent2">
                    <a:lumMod val="75000"/>
                  </a:schemeClr>
                </a:solidFill>
              </a:rPr>
              <a:t> </a:t>
            </a:r>
            <a:r>
              <a:rPr lang="en-US" sz="2400" b="1" i="1" dirty="0" err="1">
                <a:solidFill>
                  <a:schemeClr val="accent2">
                    <a:lumMod val="75000"/>
                  </a:schemeClr>
                </a:solidFill>
              </a:rPr>
              <a:t>domanda</a:t>
            </a:r>
            <a:r>
              <a:rPr lang="en-US" sz="2400" b="1" i="1" dirty="0">
                <a:solidFill>
                  <a:schemeClr val="accent2">
                    <a:lumMod val="75000"/>
                  </a:schemeClr>
                </a:solidFill>
              </a:rPr>
              <a:t> </a:t>
            </a:r>
            <a:r>
              <a:rPr lang="en-US" sz="2400" b="1" i="1" dirty="0" smtClean="0">
                <a:solidFill>
                  <a:schemeClr val="accent2">
                    <a:lumMod val="75000"/>
                  </a:schemeClr>
                </a:solidFill>
              </a:rPr>
              <a:t>… . </a:t>
            </a:r>
            <a:endParaRPr lang="it-IT" sz="2400" b="1" i="1" dirty="0">
              <a:solidFill>
                <a:schemeClr val="accent2">
                  <a:lumMod val="75000"/>
                </a:schemeClr>
              </a:solidFill>
            </a:endParaRPr>
          </a:p>
        </p:txBody>
      </p:sp>
      <p:sp>
        <p:nvSpPr>
          <p:cNvPr id="5" name="Titolo 1"/>
          <p:cNvSpPr>
            <a:spLocks noGrp="1"/>
          </p:cNvSpPr>
          <p:nvPr>
            <p:ph type="title"/>
          </p:nvPr>
        </p:nvSpPr>
        <p:spPr>
          <a:xfrm>
            <a:off x="838200" y="365125"/>
            <a:ext cx="10515600" cy="1325563"/>
          </a:xfrm>
        </p:spPr>
        <p:txBody>
          <a:bodyPr>
            <a:normAutofit/>
          </a:bodyPr>
          <a:lstStyle/>
          <a:p>
            <a:pPr algn="ct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Assegnazione</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incarichi</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assistenza</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primaria</a:t>
            </a:r>
            <a:endPar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Tree>
    <p:extLst>
      <p:ext uri="{BB962C8B-B14F-4D97-AF65-F5344CB8AC3E}">
        <p14:creationId xmlns:p14="http://schemas.microsoft.com/office/powerpoint/2010/main" val="2545118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p:txBody>
          <a:bodyPr/>
          <a:lstStyle/>
          <a:p>
            <a:pPr marL="0" indent="0" algn="just">
              <a:buNone/>
            </a:pPr>
            <a:r>
              <a:rPr lang="en-US" sz="2400" b="1" i="1" dirty="0">
                <a:solidFill>
                  <a:schemeClr val="accent6">
                    <a:lumMod val="50000"/>
                  </a:schemeClr>
                </a:solidFill>
              </a:rPr>
              <a:t>Per </a:t>
            </a:r>
            <a:r>
              <a:rPr lang="en-US" sz="2400" b="1" i="1" dirty="0" err="1">
                <a:solidFill>
                  <a:schemeClr val="accent6">
                    <a:lumMod val="50000"/>
                  </a:schemeClr>
                </a:solidFill>
              </a:rPr>
              <a:t>l’assegnazione</a:t>
            </a:r>
            <a:r>
              <a:rPr lang="en-US" sz="2400" b="1" i="1" dirty="0">
                <a:solidFill>
                  <a:schemeClr val="accent6">
                    <a:lumMod val="50000"/>
                  </a:schemeClr>
                </a:solidFill>
              </a:rPr>
              <a:t> </a:t>
            </a:r>
            <a:r>
              <a:rPr lang="en-US" sz="2400" b="1" i="1" dirty="0" err="1">
                <a:solidFill>
                  <a:schemeClr val="accent6">
                    <a:lumMod val="50000"/>
                  </a:schemeClr>
                </a:solidFill>
              </a:rPr>
              <a:t>degli</a:t>
            </a:r>
            <a:r>
              <a:rPr lang="en-US" sz="2400" b="1" i="1" dirty="0">
                <a:solidFill>
                  <a:schemeClr val="accent6">
                    <a:lumMod val="50000"/>
                  </a:schemeClr>
                </a:solidFill>
              </a:rPr>
              <a:t> </a:t>
            </a:r>
            <a:r>
              <a:rPr lang="en-US" sz="2400" b="1" i="1" dirty="0" err="1">
                <a:solidFill>
                  <a:schemeClr val="accent6">
                    <a:lumMod val="50000"/>
                  </a:schemeClr>
                </a:solidFill>
              </a:rPr>
              <a:t>incarichi</a:t>
            </a:r>
            <a:r>
              <a:rPr lang="en-US" sz="2400" b="1" i="1" dirty="0">
                <a:solidFill>
                  <a:schemeClr val="accent6">
                    <a:lumMod val="50000"/>
                  </a:schemeClr>
                </a:solidFill>
              </a:rPr>
              <a:t> di cui al comma 5, </a:t>
            </a:r>
            <a:r>
              <a:rPr lang="en-US" sz="2400" b="1" i="1" dirty="0" err="1">
                <a:solidFill>
                  <a:schemeClr val="accent6">
                    <a:lumMod val="50000"/>
                  </a:schemeClr>
                </a:solidFill>
              </a:rPr>
              <a:t>lettera</a:t>
            </a:r>
            <a:r>
              <a:rPr lang="en-US" sz="2400" b="1" i="1" dirty="0">
                <a:solidFill>
                  <a:schemeClr val="accent6">
                    <a:lumMod val="50000"/>
                  </a:schemeClr>
                </a:solidFill>
              </a:rPr>
              <a:t> b), le </a:t>
            </a:r>
            <a:r>
              <a:rPr lang="en-US" sz="2400" b="1" i="1" dirty="0" err="1">
                <a:solidFill>
                  <a:schemeClr val="accent6">
                    <a:lumMod val="50000"/>
                  </a:schemeClr>
                </a:solidFill>
              </a:rPr>
              <a:t>Regioni</a:t>
            </a:r>
            <a:r>
              <a:rPr lang="en-US" sz="2400" b="1" i="1" dirty="0">
                <a:solidFill>
                  <a:schemeClr val="accent6">
                    <a:lumMod val="50000"/>
                  </a:schemeClr>
                </a:solidFill>
              </a:rPr>
              <a:t> </a:t>
            </a:r>
            <a:r>
              <a:rPr lang="en-US" sz="2400" b="1" i="1" dirty="0" err="1">
                <a:solidFill>
                  <a:schemeClr val="accent6">
                    <a:lumMod val="50000"/>
                  </a:schemeClr>
                </a:solidFill>
              </a:rPr>
              <a:t>riservano</a:t>
            </a:r>
            <a:r>
              <a:rPr lang="en-US" sz="2400" b="1" i="1" dirty="0">
                <a:solidFill>
                  <a:schemeClr val="accent6">
                    <a:lumMod val="50000"/>
                  </a:schemeClr>
                </a:solidFill>
              </a:rPr>
              <a:t> </a:t>
            </a:r>
            <a:r>
              <a:rPr lang="en-US" sz="2400" b="1" i="1" dirty="0" err="1">
                <a:solidFill>
                  <a:schemeClr val="accent6">
                    <a:lumMod val="50000"/>
                  </a:schemeClr>
                </a:solidFill>
              </a:rPr>
              <a:t>una</a:t>
            </a:r>
            <a:r>
              <a:rPr lang="en-US" sz="2400" b="1" i="1" dirty="0">
                <a:solidFill>
                  <a:schemeClr val="accent6">
                    <a:lumMod val="50000"/>
                  </a:schemeClr>
                </a:solidFill>
              </a:rPr>
              <a:t> </a:t>
            </a:r>
            <a:r>
              <a:rPr lang="en-US" sz="2400" b="1" i="1" dirty="0" err="1">
                <a:solidFill>
                  <a:schemeClr val="accent6">
                    <a:lumMod val="50000"/>
                  </a:schemeClr>
                </a:solidFill>
              </a:rPr>
              <a:t>percentuale</a:t>
            </a:r>
            <a:r>
              <a:rPr lang="en-US" sz="2400" b="1" i="1" dirty="0">
                <a:solidFill>
                  <a:schemeClr val="accent6">
                    <a:lumMod val="50000"/>
                  </a:schemeClr>
                </a:solidFill>
              </a:rPr>
              <a:t>, </a:t>
            </a:r>
            <a:r>
              <a:rPr lang="en-US" sz="2400" b="1" i="1" dirty="0" err="1">
                <a:solidFill>
                  <a:schemeClr val="accent6">
                    <a:lumMod val="50000"/>
                  </a:schemeClr>
                </a:solidFill>
              </a:rPr>
              <a:t>calcolata</a:t>
            </a:r>
            <a:r>
              <a:rPr lang="en-US" sz="2400" b="1" i="1" dirty="0">
                <a:solidFill>
                  <a:schemeClr val="accent6">
                    <a:lumMod val="50000"/>
                  </a:schemeClr>
                </a:solidFill>
              </a:rPr>
              <a:t> </a:t>
            </a:r>
            <a:r>
              <a:rPr lang="en-US" sz="2400" b="1" i="1" dirty="0" err="1">
                <a:solidFill>
                  <a:schemeClr val="accent6">
                    <a:lumMod val="50000"/>
                  </a:schemeClr>
                </a:solidFill>
              </a:rPr>
              <a:t>sul</a:t>
            </a:r>
            <a:r>
              <a:rPr lang="en-US" sz="2400" b="1" i="1" dirty="0">
                <a:solidFill>
                  <a:schemeClr val="accent6">
                    <a:lumMod val="50000"/>
                  </a:schemeClr>
                </a:solidFill>
              </a:rPr>
              <a:t> </a:t>
            </a:r>
            <a:r>
              <a:rPr lang="en-US" sz="2400" b="1" i="1" dirty="0" err="1">
                <a:solidFill>
                  <a:schemeClr val="accent6">
                    <a:lumMod val="50000"/>
                  </a:schemeClr>
                </a:solidFill>
              </a:rPr>
              <a:t>numero</a:t>
            </a:r>
            <a:r>
              <a:rPr lang="en-US" sz="2400" b="1" i="1" dirty="0">
                <a:solidFill>
                  <a:schemeClr val="accent6">
                    <a:lumMod val="50000"/>
                  </a:schemeClr>
                </a:solidFill>
              </a:rPr>
              <a:t> </a:t>
            </a:r>
            <a:r>
              <a:rPr lang="en-US" sz="2400" b="1" i="1" dirty="0" err="1">
                <a:solidFill>
                  <a:schemeClr val="accent6">
                    <a:lumMod val="50000"/>
                  </a:schemeClr>
                </a:solidFill>
              </a:rPr>
              <a:t>complessivo</a:t>
            </a:r>
            <a:r>
              <a:rPr lang="en-US" sz="2400" b="1" i="1" dirty="0">
                <a:solidFill>
                  <a:schemeClr val="accent6">
                    <a:lumMod val="50000"/>
                  </a:schemeClr>
                </a:solidFill>
              </a:rPr>
              <a:t> di </a:t>
            </a:r>
            <a:r>
              <a:rPr lang="en-US" sz="2400" b="1" i="1" dirty="0" err="1">
                <a:solidFill>
                  <a:schemeClr val="accent6">
                    <a:lumMod val="50000"/>
                  </a:schemeClr>
                </a:solidFill>
              </a:rPr>
              <a:t>incarichi</a:t>
            </a:r>
            <a:r>
              <a:rPr lang="en-US" sz="2400" b="1" i="1" dirty="0">
                <a:solidFill>
                  <a:schemeClr val="accent6">
                    <a:lumMod val="50000"/>
                  </a:schemeClr>
                </a:solidFill>
              </a:rPr>
              <a:t> a </a:t>
            </a:r>
            <a:r>
              <a:rPr lang="en-US" sz="2400" b="1" i="1" dirty="0" err="1">
                <a:solidFill>
                  <a:schemeClr val="accent6">
                    <a:lumMod val="50000"/>
                  </a:schemeClr>
                </a:solidFill>
              </a:rPr>
              <a:t>livello</a:t>
            </a:r>
            <a:r>
              <a:rPr lang="en-US" sz="2400" b="1" i="1" dirty="0">
                <a:solidFill>
                  <a:schemeClr val="accent6">
                    <a:lumMod val="50000"/>
                  </a:schemeClr>
                </a:solidFill>
              </a:rPr>
              <a:t> </a:t>
            </a:r>
            <a:r>
              <a:rPr lang="en-US" sz="2400" b="1" i="1" dirty="0" err="1">
                <a:solidFill>
                  <a:schemeClr val="accent6">
                    <a:lumMod val="50000"/>
                  </a:schemeClr>
                </a:solidFill>
              </a:rPr>
              <a:t>regionale</a:t>
            </a:r>
            <a:r>
              <a:rPr lang="en-US" sz="2400" b="1" i="1" dirty="0" smtClean="0">
                <a:solidFill>
                  <a:schemeClr val="accent6">
                    <a:lumMod val="50000"/>
                  </a:schemeClr>
                </a:solidFill>
              </a:rPr>
              <a:t>:</a:t>
            </a:r>
          </a:p>
          <a:p>
            <a:pPr marL="0" indent="0" algn="just">
              <a:buNone/>
            </a:pPr>
            <a:endParaRPr lang="it-IT" sz="2400" b="1" i="1" dirty="0">
              <a:solidFill>
                <a:schemeClr val="accent6">
                  <a:lumMod val="50000"/>
                </a:schemeClr>
              </a:solidFill>
            </a:endParaRPr>
          </a:p>
          <a:p>
            <a:pPr algn="just"/>
            <a:r>
              <a:rPr lang="en-US" sz="2400" i="1" dirty="0">
                <a:solidFill>
                  <a:schemeClr val="accent2">
                    <a:lumMod val="75000"/>
                  </a:schemeClr>
                </a:solidFill>
              </a:rPr>
              <a:t>80% a </a:t>
            </a:r>
            <a:r>
              <a:rPr lang="en-US" sz="2400" i="1" dirty="0" err="1">
                <a:solidFill>
                  <a:schemeClr val="accent2">
                    <a:lumMod val="75000"/>
                  </a:schemeClr>
                </a:solidFill>
              </a:rPr>
              <a:t>favore</a:t>
            </a:r>
            <a:r>
              <a:rPr lang="en-US" sz="2400" i="1" dirty="0">
                <a:solidFill>
                  <a:schemeClr val="accent2">
                    <a:lumMod val="75000"/>
                  </a:schemeClr>
                </a:solidFill>
              </a:rPr>
              <a:t> </a:t>
            </a:r>
            <a:r>
              <a:rPr lang="en-US" sz="2400" i="1" dirty="0" err="1">
                <a:solidFill>
                  <a:schemeClr val="accent2">
                    <a:lumMod val="75000"/>
                  </a:schemeClr>
                </a:solidFill>
              </a:rPr>
              <a:t>dei</a:t>
            </a:r>
            <a:r>
              <a:rPr lang="en-US" sz="2400" i="1" dirty="0">
                <a:solidFill>
                  <a:schemeClr val="accent2">
                    <a:lumMod val="75000"/>
                  </a:schemeClr>
                </a:solidFill>
              </a:rPr>
              <a:t> </a:t>
            </a:r>
            <a:r>
              <a:rPr lang="en-US" sz="2400" i="1" dirty="0" err="1">
                <a:solidFill>
                  <a:schemeClr val="accent2">
                    <a:lumMod val="75000"/>
                  </a:schemeClr>
                </a:solidFill>
              </a:rPr>
              <a:t>medici</a:t>
            </a:r>
            <a:r>
              <a:rPr lang="en-US" sz="2400" i="1" dirty="0">
                <a:solidFill>
                  <a:schemeClr val="accent2">
                    <a:lumMod val="75000"/>
                  </a:schemeClr>
                </a:solidFill>
              </a:rPr>
              <a:t> in </a:t>
            </a:r>
            <a:r>
              <a:rPr lang="en-US" sz="2400" i="1" dirty="0" err="1">
                <a:solidFill>
                  <a:schemeClr val="accent2">
                    <a:lumMod val="75000"/>
                  </a:schemeClr>
                </a:solidFill>
              </a:rPr>
              <a:t>possesso</a:t>
            </a:r>
            <a:r>
              <a:rPr lang="en-US" sz="2400" i="1" dirty="0">
                <a:solidFill>
                  <a:schemeClr val="accent2">
                    <a:lumMod val="75000"/>
                  </a:schemeClr>
                </a:solidFill>
              </a:rPr>
              <a:t> del </a:t>
            </a:r>
            <a:r>
              <a:rPr lang="en-US" sz="2400" i="1" dirty="0" err="1">
                <a:solidFill>
                  <a:schemeClr val="accent2">
                    <a:lumMod val="75000"/>
                  </a:schemeClr>
                </a:solidFill>
              </a:rPr>
              <a:t>titolo</a:t>
            </a:r>
            <a:r>
              <a:rPr lang="en-US" sz="2400" i="1" dirty="0">
                <a:solidFill>
                  <a:schemeClr val="accent2">
                    <a:lumMod val="75000"/>
                  </a:schemeClr>
                </a:solidFill>
              </a:rPr>
              <a:t> di </a:t>
            </a:r>
            <a:r>
              <a:rPr lang="en-US" sz="2400" i="1" dirty="0" err="1">
                <a:solidFill>
                  <a:schemeClr val="accent2">
                    <a:lumMod val="75000"/>
                  </a:schemeClr>
                </a:solidFill>
              </a:rPr>
              <a:t>formazione</a:t>
            </a:r>
            <a:r>
              <a:rPr lang="en-US" sz="2400" i="1" dirty="0">
                <a:solidFill>
                  <a:schemeClr val="accent2">
                    <a:lumMod val="75000"/>
                  </a:schemeClr>
                </a:solidFill>
              </a:rPr>
              <a:t> </a:t>
            </a:r>
            <a:r>
              <a:rPr lang="en-US" sz="2400" i="1" dirty="0" err="1">
                <a:solidFill>
                  <a:schemeClr val="accent2">
                    <a:lumMod val="75000"/>
                  </a:schemeClr>
                </a:solidFill>
              </a:rPr>
              <a:t>specifica</a:t>
            </a:r>
            <a:r>
              <a:rPr lang="en-US" sz="2400" i="1" dirty="0">
                <a:solidFill>
                  <a:schemeClr val="accent2">
                    <a:lumMod val="75000"/>
                  </a:schemeClr>
                </a:solidFill>
              </a:rPr>
              <a:t> in </a:t>
            </a:r>
            <a:r>
              <a:rPr lang="en-US" sz="2400" i="1" dirty="0" err="1">
                <a:solidFill>
                  <a:schemeClr val="accent2">
                    <a:lumMod val="75000"/>
                  </a:schemeClr>
                </a:solidFill>
              </a:rPr>
              <a:t>medicina</a:t>
            </a:r>
            <a:r>
              <a:rPr lang="en-US" sz="2400" i="1" dirty="0">
                <a:solidFill>
                  <a:schemeClr val="accent2">
                    <a:lumMod val="75000"/>
                  </a:schemeClr>
                </a:solidFill>
              </a:rPr>
              <a:t> </a:t>
            </a:r>
            <a:r>
              <a:rPr lang="en-US" sz="2400" i="1" dirty="0" err="1">
                <a:solidFill>
                  <a:schemeClr val="accent2">
                    <a:lumMod val="75000"/>
                  </a:schemeClr>
                </a:solidFill>
              </a:rPr>
              <a:t>generale</a:t>
            </a:r>
            <a:r>
              <a:rPr lang="en-US" sz="2400" i="1" dirty="0">
                <a:solidFill>
                  <a:schemeClr val="accent2">
                    <a:lumMod val="75000"/>
                  </a:schemeClr>
                </a:solidFill>
              </a:rPr>
              <a:t>;</a:t>
            </a:r>
            <a:endParaRPr lang="it-IT" sz="2400" i="1" dirty="0">
              <a:solidFill>
                <a:schemeClr val="accent2">
                  <a:lumMod val="75000"/>
                </a:schemeClr>
              </a:solidFill>
            </a:endParaRPr>
          </a:p>
          <a:p>
            <a:pPr algn="just"/>
            <a:r>
              <a:rPr lang="en-US" sz="2400" i="1" dirty="0">
                <a:solidFill>
                  <a:schemeClr val="accent2">
                    <a:lumMod val="75000"/>
                  </a:schemeClr>
                </a:solidFill>
              </a:rPr>
              <a:t>20% a </a:t>
            </a:r>
            <a:r>
              <a:rPr lang="en-US" sz="2400" i="1" dirty="0" err="1">
                <a:solidFill>
                  <a:schemeClr val="accent2">
                    <a:lumMod val="75000"/>
                  </a:schemeClr>
                </a:solidFill>
              </a:rPr>
              <a:t>favore</a:t>
            </a:r>
            <a:r>
              <a:rPr lang="en-US" sz="2400" i="1" dirty="0">
                <a:solidFill>
                  <a:schemeClr val="accent2">
                    <a:lumMod val="75000"/>
                  </a:schemeClr>
                </a:solidFill>
              </a:rPr>
              <a:t> </a:t>
            </a:r>
            <a:r>
              <a:rPr lang="en-US" sz="2400" i="1" dirty="0" err="1">
                <a:solidFill>
                  <a:schemeClr val="accent2">
                    <a:lumMod val="75000"/>
                  </a:schemeClr>
                </a:solidFill>
              </a:rPr>
              <a:t>dei</a:t>
            </a:r>
            <a:r>
              <a:rPr lang="en-US" sz="2400" i="1" dirty="0">
                <a:solidFill>
                  <a:schemeClr val="accent2">
                    <a:lumMod val="75000"/>
                  </a:schemeClr>
                </a:solidFill>
              </a:rPr>
              <a:t> </a:t>
            </a:r>
            <a:r>
              <a:rPr lang="en-US" sz="2400" i="1" dirty="0" err="1">
                <a:solidFill>
                  <a:schemeClr val="accent2">
                    <a:lumMod val="75000"/>
                  </a:schemeClr>
                </a:solidFill>
              </a:rPr>
              <a:t>medici</a:t>
            </a:r>
            <a:r>
              <a:rPr lang="en-US" sz="2400" i="1" dirty="0">
                <a:solidFill>
                  <a:schemeClr val="accent2">
                    <a:lumMod val="75000"/>
                  </a:schemeClr>
                </a:solidFill>
              </a:rPr>
              <a:t> in </a:t>
            </a:r>
            <a:r>
              <a:rPr lang="en-US" sz="2400" i="1" dirty="0" err="1">
                <a:solidFill>
                  <a:schemeClr val="accent2">
                    <a:lumMod val="75000"/>
                  </a:schemeClr>
                </a:solidFill>
              </a:rPr>
              <a:t>possesso</a:t>
            </a:r>
            <a:r>
              <a:rPr lang="en-US" sz="2400" i="1" dirty="0">
                <a:solidFill>
                  <a:schemeClr val="accent2">
                    <a:lumMod val="75000"/>
                  </a:schemeClr>
                </a:solidFill>
              </a:rPr>
              <a:t> di </a:t>
            </a:r>
            <a:r>
              <a:rPr lang="en-US" sz="2400" i="1" dirty="0" err="1">
                <a:solidFill>
                  <a:schemeClr val="accent2">
                    <a:lumMod val="75000"/>
                  </a:schemeClr>
                </a:solidFill>
              </a:rPr>
              <a:t>titolo</a:t>
            </a:r>
            <a:r>
              <a:rPr lang="en-US" sz="2400" i="1" dirty="0">
                <a:solidFill>
                  <a:schemeClr val="accent2">
                    <a:lumMod val="75000"/>
                  </a:schemeClr>
                </a:solidFill>
              </a:rPr>
              <a:t> </a:t>
            </a:r>
            <a:r>
              <a:rPr lang="en-US" sz="2400" i="1" dirty="0" err="1">
                <a:solidFill>
                  <a:schemeClr val="accent2">
                    <a:lumMod val="75000"/>
                  </a:schemeClr>
                </a:solidFill>
              </a:rPr>
              <a:t>equipollente</a:t>
            </a:r>
            <a:r>
              <a:rPr lang="en-US" sz="2400" i="1" dirty="0">
                <a:solidFill>
                  <a:schemeClr val="accent2">
                    <a:lumMod val="75000"/>
                  </a:schemeClr>
                </a:solidFill>
              </a:rPr>
              <a:t> al </a:t>
            </a:r>
            <a:r>
              <a:rPr lang="en-US" sz="2400" i="1" dirty="0" err="1">
                <a:solidFill>
                  <a:schemeClr val="accent2">
                    <a:lumMod val="75000"/>
                  </a:schemeClr>
                </a:solidFill>
              </a:rPr>
              <a:t>titolo</a:t>
            </a:r>
            <a:r>
              <a:rPr lang="en-US" sz="2400" i="1" dirty="0">
                <a:solidFill>
                  <a:schemeClr val="accent2">
                    <a:lumMod val="75000"/>
                  </a:schemeClr>
                </a:solidFill>
              </a:rPr>
              <a:t> di </a:t>
            </a:r>
            <a:r>
              <a:rPr lang="en-US" sz="2400" i="1" dirty="0" err="1">
                <a:solidFill>
                  <a:schemeClr val="accent2">
                    <a:lumMod val="75000"/>
                  </a:schemeClr>
                </a:solidFill>
              </a:rPr>
              <a:t>formazione</a:t>
            </a:r>
            <a:r>
              <a:rPr lang="en-US" sz="2400" i="1" dirty="0">
                <a:solidFill>
                  <a:schemeClr val="accent2">
                    <a:lumMod val="75000"/>
                  </a:schemeClr>
                </a:solidFill>
              </a:rPr>
              <a:t> </a:t>
            </a:r>
            <a:r>
              <a:rPr lang="en-US" sz="2400" i="1" dirty="0" err="1">
                <a:solidFill>
                  <a:schemeClr val="accent2">
                    <a:lumMod val="75000"/>
                  </a:schemeClr>
                </a:solidFill>
              </a:rPr>
              <a:t>specifica</a:t>
            </a:r>
            <a:r>
              <a:rPr lang="en-US" sz="2400" i="1" dirty="0">
                <a:solidFill>
                  <a:schemeClr val="accent2">
                    <a:lumMod val="75000"/>
                  </a:schemeClr>
                </a:solidFill>
              </a:rPr>
              <a:t> in </a:t>
            </a:r>
            <a:r>
              <a:rPr lang="en-US" sz="2400" i="1" dirty="0" err="1">
                <a:solidFill>
                  <a:schemeClr val="accent2">
                    <a:lumMod val="75000"/>
                  </a:schemeClr>
                </a:solidFill>
              </a:rPr>
              <a:t>medicina</a:t>
            </a:r>
            <a:r>
              <a:rPr lang="en-US" sz="2400" i="1" dirty="0">
                <a:solidFill>
                  <a:schemeClr val="accent2">
                    <a:lumMod val="75000"/>
                  </a:schemeClr>
                </a:solidFill>
              </a:rPr>
              <a:t> </a:t>
            </a:r>
            <a:r>
              <a:rPr lang="en-US" sz="2400" i="1" dirty="0" err="1">
                <a:solidFill>
                  <a:schemeClr val="accent2">
                    <a:lumMod val="75000"/>
                  </a:schemeClr>
                </a:solidFill>
              </a:rPr>
              <a:t>generale</a:t>
            </a:r>
            <a:r>
              <a:rPr lang="en-US" sz="2400" i="1" dirty="0">
                <a:solidFill>
                  <a:schemeClr val="accent2">
                    <a:lumMod val="75000"/>
                  </a:schemeClr>
                </a:solidFill>
              </a:rPr>
              <a:t>.</a:t>
            </a:r>
          </a:p>
          <a:p>
            <a:pPr algn="just"/>
            <a:endParaRPr lang="en-US" dirty="0"/>
          </a:p>
          <a:p>
            <a:pPr marL="0" indent="0" algn="ctr">
              <a:buNone/>
            </a:pPr>
            <a:r>
              <a:rPr lang="en-US" i="1" dirty="0" err="1">
                <a:solidFill>
                  <a:schemeClr val="accent6">
                    <a:lumMod val="50000"/>
                  </a:schemeClr>
                </a:solidFill>
              </a:rPr>
              <a:t>Riduzione</a:t>
            </a:r>
            <a:r>
              <a:rPr lang="en-US" i="1" dirty="0">
                <a:solidFill>
                  <a:schemeClr val="accent6">
                    <a:lumMod val="50000"/>
                  </a:schemeClr>
                </a:solidFill>
              </a:rPr>
              <a:t> </a:t>
            </a:r>
            <a:r>
              <a:rPr lang="en-US" i="1" dirty="0" err="1">
                <a:solidFill>
                  <a:schemeClr val="accent6">
                    <a:lumMod val="50000"/>
                  </a:schemeClr>
                </a:solidFill>
              </a:rPr>
              <a:t>della</a:t>
            </a:r>
            <a:r>
              <a:rPr lang="en-US" i="1" dirty="0">
                <a:solidFill>
                  <a:schemeClr val="accent6">
                    <a:lumMod val="50000"/>
                  </a:schemeClr>
                </a:solidFill>
              </a:rPr>
              <a:t> </a:t>
            </a:r>
            <a:r>
              <a:rPr lang="en-US" i="1" dirty="0" err="1">
                <a:solidFill>
                  <a:schemeClr val="accent6">
                    <a:lumMod val="50000"/>
                  </a:schemeClr>
                </a:solidFill>
              </a:rPr>
              <a:t>variabilità</a:t>
            </a:r>
            <a:r>
              <a:rPr lang="en-US" i="1" dirty="0">
                <a:solidFill>
                  <a:schemeClr val="accent6">
                    <a:lumMod val="50000"/>
                  </a:schemeClr>
                </a:solidFill>
              </a:rPr>
              <a:t> e </a:t>
            </a:r>
            <a:r>
              <a:rPr lang="en-US" i="1" dirty="0" err="1">
                <a:solidFill>
                  <a:schemeClr val="accent6">
                    <a:lumMod val="50000"/>
                  </a:schemeClr>
                </a:solidFill>
              </a:rPr>
              <a:t>soggettività</a:t>
            </a:r>
            <a:r>
              <a:rPr lang="en-US" i="1" dirty="0">
                <a:solidFill>
                  <a:schemeClr val="accent6">
                    <a:lumMod val="50000"/>
                  </a:schemeClr>
                </a:solidFill>
              </a:rPr>
              <a:t> </a:t>
            </a:r>
            <a:r>
              <a:rPr lang="en-US" i="1" dirty="0" err="1">
                <a:solidFill>
                  <a:schemeClr val="accent6">
                    <a:lumMod val="50000"/>
                  </a:schemeClr>
                </a:solidFill>
              </a:rPr>
              <a:t>regionale</a:t>
            </a:r>
            <a:r>
              <a:rPr lang="en-US" i="1" dirty="0">
                <a:solidFill>
                  <a:schemeClr val="accent6">
                    <a:lumMod val="50000"/>
                  </a:schemeClr>
                </a:solidFill>
              </a:rPr>
              <a:t> </a:t>
            </a:r>
            <a:endParaRPr lang="it-IT" i="1" dirty="0">
              <a:solidFill>
                <a:schemeClr val="accent6">
                  <a:lumMod val="50000"/>
                </a:schemeClr>
              </a:solidFill>
            </a:endParaRPr>
          </a:p>
        </p:txBody>
      </p:sp>
      <p:sp>
        <p:nvSpPr>
          <p:cNvPr id="5" name="Titolo 1"/>
          <p:cNvSpPr>
            <a:spLocks noGrp="1"/>
          </p:cNvSpPr>
          <p:nvPr>
            <p:ph type="title"/>
          </p:nvPr>
        </p:nvSpPr>
        <p:spPr>
          <a:xfrm>
            <a:off x="838200" y="365125"/>
            <a:ext cx="10515600" cy="1325563"/>
          </a:xfrm>
        </p:spPr>
        <p:txBody>
          <a:bodyPr>
            <a:normAutofit/>
          </a:bodyPr>
          <a:lstStyle/>
          <a:p>
            <a:pPr algn="ct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Assegnazione</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incarichi</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assistenza</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primaria</a:t>
            </a:r>
            <a:endPar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Tree>
    <p:extLst>
      <p:ext uri="{BB962C8B-B14F-4D97-AF65-F5344CB8AC3E}">
        <p14:creationId xmlns:p14="http://schemas.microsoft.com/office/powerpoint/2010/main" val="1398569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lgn="just">
              <a:buNone/>
            </a:pPr>
            <a:r>
              <a:rPr lang="en-US" sz="2200" i="1" dirty="0">
                <a:solidFill>
                  <a:schemeClr val="accent6">
                    <a:lumMod val="50000"/>
                  </a:schemeClr>
                </a:solidFill>
              </a:rPr>
              <a:t>“…</a:t>
            </a:r>
            <a:r>
              <a:rPr lang="en-US" sz="2200" i="1" dirty="0" err="1">
                <a:solidFill>
                  <a:schemeClr val="accent6">
                    <a:lumMod val="50000"/>
                  </a:schemeClr>
                </a:solidFill>
              </a:rPr>
              <a:t>qualora</a:t>
            </a:r>
            <a:r>
              <a:rPr lang="en-US" sz="2200" i="1" dirty="0">
                <a:solidFill>
                  <a:schemeClr val="accent6">
                    <a:lumMod val="50000"/>
                  </a:schemeClr>
                </a:solidFill>
              </a:rPr>
              <a:t> </a:t>
            </a:r>
            <a:r>
              <a:rPr lang="en-US" sz="2200" i="1" dirty="0" err="1">
                <a:solidFill>
                  <a:schemeClr val="accent6">
                    <a:lumMod val="50000"/>
                  </a:schemeClr>
                </a:solidFill>
              </a:rPr>
              <a:t>uno</a:t>
            </a:r>
            <a:r>
              <a:rPr lang="en-US" sz="2200" i="1" dirty="0">
                <a:solidFill>
                  <a:schemeClr val="accent6">
                    <a:lumMod val="50000"/>
                  </a:schemeClr>
                </a:solidFill>
              </a:rPr>
              <a:t> o </a:t>
            </a:r>
            <a:r>
              <a:rPr lang="en-US" sz="2200" i="1" dirty="0" err="1">
                <a:solidFill>
                  <a:schemeClr val="accent6">
                    <a:lumMod val="50000"/>
                  </a:schemeClr>
                </a:solidFill>
              </a:rPr>
              <a:t>più</a:t>
            </a:r>
            <a:r>
              <a:rPr lang="en-US" sz="2200" i="1" dirty="0">
                <a:solidFill>
                  <a:schemeClr val="accent6">
                    <a:lumMod val="50000"/>
                  </a:schemeClr>
                </a:solidFill>
              </a:rPr>
              <a:t> </a:t>
            </a:r>
            <a:r>
              <a:rPr lang="en-US" sz="2200" i="1" dirty="0" err="1">
                <a:solidFill>
                  <a:schemeClr val="accent6">
                    <a:lumMod val="50000"/>
                  </a:schemeClr>
                </a:solidFill>
              </a:rPr>
              <a:t>incarichi</a:t>
            </a:r>
            <a:r>
              <a:rPr lang="en-US" sz="2200" i="1" dirty="0">
                <a:solidFill>
                  <a:schemeClr val="accent6">
                    <a:lumMod val="50000"/>
                  </a:schemeClr>
                </a:solidFill>
              </a:rPr>
              <a:t> </a:t>
            </a:r>
            <a:r>
              <a:rPr lang="en-US" sz="2200" i="1" dirty="0" err="1">
                <a:solidFill>
                  <a:schemeClr val="accent6">
                    <a:lumMod val="50000"/>
                  </a:schemeClr>
                </a:solidFill>
              </a:rPr>
              <a:t>rimangano</a:t>
            </a:r>
            <a:r>
              <a:rPr lang="en-US" sz="2200" i="1" dirty="0">
                <a:solidFill>
                  <a:schemeClr val="accent6">
                    <a:lumMod val="50000"/>
                  </a:schemeClr>
                </a:solidFill>
              </a:rPr>
              <a:t> </a:t>
            </a:r>
            <a:r>
              <a:rPr lang="en-US" sz="2200" i="1" dirty="0" err="1">
                <a:solidFill>
                  <a:schemeClr val="accent6">
                    <a:lumMod val="50000"/>
                  </a:schemeClr>
                </a:solidFill>
              </a:rPr>
              <a:t>vacanti</a:t>
            </a:r>
            <a:r>
              <a:rPr lang="en-US" sz="2200" i="1" dirty="0">
                <a:solidFill>
                  <a:schemeClr val="accent6">
                    <a:lumMod val="50000"/>
                  </a:schemeClr>
                </a:solidFill>
              </a:rPr>
              <a:t>, la </a:t>
            </a:r>
            <a:r>
              <a:rPr lang="en-US" sz="2200" i="1" dirty="0" err="1">
                <a:solidFill>
                  <a:schemeClr val="accent6">
                    <a:lumMod val="50000"/>
                  </a:schemeClr>
                </a:solidFill>
              </a:rPr>
              <a:t>Regione</a:t>
            </a:r>
            <a:r>
              <a:rPr lang="en-US" sz="2200" i="1" dirty="0">
                <a:solidFill>
                  <a:schemeClr val="accent6">
                    <a:lumMod val="50000"/>
                  </a:schemeClr>
                </a:solidFill>
              </a:rPr>
              <a:t> … </a:t>
            </a:r>
            <a:r>
              <a:rPr lang="en-US" sz="2200" i="1" dirty="0" err="1">
                <a:solidFill>
                  <a:schemeClr val="accent6">
                    <a:lumMod val="50000"/>
                  </a:schemeClr>
                </a:solidFill>
              </a:rPr>
              <a:t>predispone</a:t>
            </a:r>
            <a:r>
              <a:rPr lang="en-US" sz="2200" i="1" dirty="0">
                <a:solidFill>
                  <a:schemeClr val="accent6">
                    <a:lumMod val="50000"/>
                  </a:schemeClr>
                </a:solidFill>
              </a:rPr>
              <a:t> </a:t>
            </a:r>
            <a:r>
              <a:rPr lang="en-US" sz="2200" i="1" dirty="0" err="1">
                <a:solidFill>
                  <a:schemeClr val="accent6">
                    <a:lumMod val="50000"/>
                  </a:schemeClr>
                </a:solidFill>
              </a:rPr>
              <a:t>specifica</a:t>
            </a:r>
            <a:r>
              <a:rPr lang="en-US" sz="2200" i="1" dirty="0">
                <a:solidFill>
                  <a:schemeClr val="accent6">
                    <a:lumMod val="50000"/>
                  </a:schemeClr>
                </a:solidFill>
              </a:rPr>
              <a:t> </a:t>
            </a:r>
            <a:r>
              <a:rPr lang="en-US" sz="2200" i="1" dirty="0" err="1">
                <a:solidFill>
                  <a:schemeClr val="accent6">
                    <a:lumMod val="50000"/>
                  </a:schemeClr>
                </a:solidFill>
              </a:rPr>
              <a:t>comunicazione</a:t>
            </a:r>
            <a:r>
              <a:rPr lang="en-US" sz="2200" i="1" dirty="0">
                <a:solidFill>
                  <a:schemeClr val="accent6">
                    <a:lumMod val="50000"/>
                  </a:schemeClr>
                </a:solidFill>
              </a:rPr>
              <a:t> </a:t>
            </a:r>
            <a:r>
              <a:rPr lang="en-US" sz="2200" i="1" dirty="0" err="1">
                <a:solidFill>
                  <a:schemeClr val="accent6">
                    <a:lumMod val="50000"/>
                  </a:schemeClr>
                </a:solidFill>
              </a:rPr>
              <a:t>inerente</a:t>
            </a:r>
            <a:r>
              <a:rPr lang="en-US" sz="2200" i="1" dirty="0">
                <a:solidFill>
                  <a:schemeClr val="accent6">
                    <a:lumMod val="50000"/>
                  </a:schemeClr>
                </a:solidFill>
              </a:rPr>
              <a:t> la </a:t>
            </a:r>
            <a:r>
              <a:rPr lang="en-US" sz="2200" i="1" dirty="0" err="1">
                <a:solidFill>
                  <a:schemeClr val="accent6">
                    <a:lumMod val="50000"/>
                  </a:schemeClr>
                </a:solidFill>
              </a:rPr>
              <a:t>disponibilità</a:t>
            </a:r>
            <a:r>
              <a:rPr lang="en-US" sz="2200" i="1" dirty="0">
                <a:solidFill>
                  <a:schemeClr val="accent6">
                    <a:lumMod val="50000"/>
                  </a:schemeClr>
                </a:solidFill>
              </a:rPr>
              <a:t> </a:t>
            </a:r>
            <a:r>
              <a:rPr lang="en-US" sz="2200" i="1" dirty="0" err="1">
                <a:solidFill>
                  <a:schemeClr val="accent6">
                    <a:lumMod val="50000"/>
                  </a:schemeClr>
                </a:solidFill>
              </a:rPr>
              <a:t>degli</a:t>
            </a:r>
            <a:r>
              <a:rPr lang="en-US" sz="2200" i="1" dirty="0">
                <a:solidFill>
                  <a:schemeClr val="accent6">
                    <a:lumMod val="50000"/>
                  </a:schemeClr>
                </a:solidFill>
              </a:rPr>
              <a:t> </a:t>
            </a:r>
            <a:r>
              <a:rPr lang="en-US" sz="2200" i="1" dirty="0" err="1">
                <a:solidFill>
                  <a:schemeClr val="accent6">
                    <a:lumMod val="50000"/>
                  </a:schemeClr>
                </a:solidFill>
              </a:rPr>
              <a:t>incarichi</a:t>
            </a:r>
            <a:r>
              <a:rPr lang="en-US" sz="2200" i="1" dirty="0">
                <a:solidFill>
                  <a:schemeClr val="accent6">
                    <a:lumMod val="50000"/>
                  </a:schemeClr>
                </a:solidFill>
              </a:rPr>
              <a:t> </a:t>
            </a:r>
            <a:r>
              <a:rPr lang="en-US" sz="2200" i="1" dirty="0" err="1">
                <a:solidFill>
                  <a:schemeClr val="accent6">
                    <a:lumMod val="50000"/>
                  </a:schemeClr>
                </a:solidFill>
              </a:rPr>
              <a:t>sul</a:t>
            </a:r>
            <a:r>
              <a:rPr lang="en-US" sz="2200" i="1" dirty="0">
                <a:solidFill>
                  <a:schemeClr val="accent6">
                    <a:lumMod val="50000"/>
                  </a:schemeClr>
                </a:solidFill>
              </a:rPr>
              <a:t> </a:t>
            </a:r>
            <a:r>
              <a:rPr lang="en-US" sz="2200" i="1" dirty="0" err="1">
                <a:solidFill>
                  <a:schemeClr val="accent6">
                    <a:lumMod val="50000"/>
                  </a:schemeClr>
                </a:solidFill>
              </a:rPr>
              <a:t>proprio</a:t>
            </a:r>
            <a:r>
              <a:rPr lang="en-US" sz="2200" i="1" dirty="0">
                <a:solidFill>
                  <a:schemeClr val="accent6">
                    <a:lumMod val="50000"/>
                  </a:schemeClr>
                </a:solidFill>
              </a:rPr>
              <a:t> </a:t>
            </a:r>
            <a:r>
              <a:rPr lang="en-US" sz="2200" i="1" dirty="0" err="1">
                <a:solidFill>
                  <a:schemeClr val="accent6">
                    <a:lumMod val="50000"/>
                  </a:schemeClr>
                </a:solidFill>
              </a:rPr>
              <a:t>sito</a:t>
            </a:r>
            <a:r>
              <a:rPr lang="en-US" sz="2200" i="1" dirty="0">
                <a:solidFill>
                  <a:schemeClr val="accent6">
                    <a:lumMod val="50000"/>
                  </a:schemeClr>
                </a:solidFill>
              </a:rPr>
              <a:t> </a:t>
            </a:r>
            <a:r>
              <a:rPr lang="en-US" sz="2200" i="1" dirty="0" err="1">
                <a:solidFill>
                  <a:schemeClr val="accent6">
                    <a:lumMod val="50000"/>
                  </a:schemeClr>
                </a:solidFill>
              </a:rPr>
              <a:t>istituzionale</a:t>
            </a:r>
            <a:r>
              <a:rPr lang="en-US" sz="2200" i="1" dirty="0">
                <a:solidFill>
                  <a:schemeClr val="accent6">
                    <a:lumMod val="50000"/>
                  </a:schemeClr>
                </a:solidFill>
              </a:rPr>
              <a:t> e </a:t>
            </a:r>
            <a:r>
              <a:rPr lang="en-US" sz="2200" i="1" dirty="0" err="1">
                <a:solidFill>
                  <a:schemeClr val="accent6">
                    <a:lumMod val="50000"/>
                  </a:schemeClr>
                </a:solidFill>
              </a:rPr>
              <a:t>chiede</a:t>
            </a:r>
            <a:r>
              <a:rPr lang="en-US" sz="2200" i="1" dirty="0">
                <a:solidFill>
                  <a:schemeClr val="accent6">
                    <a:lumMod val="50000"/>
                  </a:schemeClr>
                </a:solidFill>
              </a:rPr>
              <a:t> </a:t>
            </a:r>
            <a:r>
              <a:rPr lang="en-US" sz="2200" i="1" dirty="0" err="1">
                <a:solidFill>
                  <a:schemeClr val="accent6">
                    <a:lumMod val="50000"/>
                  </a:schemeClr>
                </a:solidFill>
              </a:rPr>
              <a:t>pubblicazione</a:t>
            </a:r>
            <a:r>
              <a:rPr lang="en-US" sz="2200" i="1" dirty="0">
                <a:solidFill>
                  <a:schemeClr val="accent6">
                    <a:lumMod val="50000"/>
                  </a:schemeClr>
                </a:solidFill>
              </a:rPr>
              <a:t> del </a:t>
            </a:r>
            <a:r>
              <a:rPr lang="en-US" sz="2200" i="1" dirty="0" err="1">
                <a:solidFill>
                  <a:schemeClr val="accent6">
                    <a:lumMod val="50000"/>
                  </a:schemeClr>
                </a:solidFill>
              </a:rPr>
              <a:t>relativo</a:t>
            </a:r>
            <a:r>
              <a:rPr lang="en-US" sz="2200" i="1" dirty="0">
                <a:solidFill>
                  <a:schemeClr val="accent6">
                    <a:lumMod val="50000"/>
                  </a:schemeClr>
                </a:solidFill>
              </a:rPr>
              <a:t> link </a:t>
            </a:r>
            <a:r>
              <a:rPr lang="en-US" sz="2200" i="1" dirty="0" err="1">
                <a:solidFill>
                  <a:schemeClr val="accent6">
                    <a:lumMod val="50000"/>
                  </a:schemeClr>
                </a:solidFill>
              </a:rPr>
              <a:t>sul</a:t>
            </a:r>
            <a:r>
              <a:rPr lang="en-US" sz="2200" i="1" dirty="0">
                <a:solidFill>
                  <a:schemeClr val="accent6">
                    <a:lumMod val="50000"/>
                  </a:schemeClr>
                </a:solidFill>
              </a:rPr>
              <a:t> </a:t>
            </a:r>
            <a:r>
              <a:rPr lang="en-US" sz="2200" i="1" dirty="0" err="1">
                <a:solidFill>
                  <a:schemeClr val="accent6">
                    <a:lumMod val="50000"/>
                  </a:schemeClr>
                </a:solidFill>
              </a:rPr>
              <a:t>sito</a:t>
            </a:r>
            <a:r>
              <a:rPr lang="en-US" sz="2200" i="1" dirty="0">
                <a:solidFill>
                  <a:schemeClr val="accent6">
                    <a:lumMod val="50000"/>
                  </a:schemeClr>
                </a:solidFill>
              </a:rPr>
              <a:t> </a:t>
            </a:r>
            <a:r>
              <a:rPr lang="en-US" sz="2200" i="1" dirty="0" err="1">
                <a:solidFill>
                  <a:schemeClr val="accent6">
                    <a:lumMod val="50000"/>
                  </a:schemeClr>
                </a:solidFill>
              </a:rPr>
              <a:t>della</a:t>
            </a:r>
            <a:r>
              <a:rPr lang="en-US" sz="2200" i="1" dirty="0">
                <a:solidFill>
                  <a:schemeClr val="accent6">
                    <a:lumMod val="50000"/>
                  </a:schemeClr>
                </a:solidFill>
              </a:rPr>
              <a:t> SISAC al fine di </a:t>
            </a:r>
            <a:r>
              <a:rPr lang="en-US" sz="2200" i="1" dirty="0" err="1">
                <a:solidFill>
                  <a:schemeClr val="accent6">
                    <a:lumMod val="50000"/>
                  </a:schemeClr>
                </a:solidFill>
              </a:rPr>
              <a:t>favorire</a:t>
            </a:r>
            <a:r>
              <a:rPr lang="en-US" sz="2200" i="1" dirty="0">
                <a:solidFill>
                  <a:schemeClr val="accent6">
                    <a:lumMod val="50000"/>
                  </a:schemeClr>
                </a:solidFill>
              </a:rPr>
              <a:t> la </a:t>
            </a:r>
            <a:r>
              <a:rPr lang="en-US" sz="2200" i="1" dirty="0" err="1">
                <a:solidFill>
                  <a:schemeClr val="accent6">
                    <a:lumMod val="50000"/>
                  </a:schemeClr>
                </a:solidFill>
              </a:rPr>
              <a:t>partecipazione</a:t>
            </a:r>
            <a:r>
              <a:rPr lang="en-US" sz="2200" i="1" dirty="0">
                <a:solidFill>
                  <a:schemeClr val="accent6">
                    <a:lumMod val="50000"/>
                  </a:schemeClr>
                </a:solidFill>
              </a:rPr>
              <a:t> di </a:t>
            </a:r>
            <a:r>
              <a:rPr lang="en-US" sz="2200" i="1" dirty="0" err="1">
                <a:solidFill>
                  <a:schemeClr val="accent6">
                    <a:lumMod val="50000"/>
                  </a:schemeClr>
                </a:solidFill>
              </a:rPr>
              <a:t>tutti</a:t>
            </a:r>
            <a:r>
              <a:rPr lang="en-US" sz="2200" i="1" dirty="0">
                <a:solidFill>
                  <a:schemeClr val="accent6">
                    <a:lumMod val="50000"/>
                  </a:schemeClr>
                </a:solidFill>
              </a:rPr>
              <a:t> </a:t>
            </a:r>
            <a:r>
              <a:rPr lang="en-US" sz="2200" i="1" dirty="0" err="1">
                <a:solidFill>
                  <a:schemeClr val="accent6">
                    <a:lumMod val="50000"/>
                  </a:schemeClr>
                </a:solidFill>
              </a:rPr>
              <a:t>i</a:t>
            </a:r>
            <a:r>
              <a:rPr lang="en-US" sz="2200" i="1" dirty="0">
                <a:solidFill>
                  <a:schemeClr val="accent6">
                    <a:lumMod val="50000"/>
                  </a:schemeClr>
                </a:solidFill>
              </a:rPr>
              <a:t> </a:t>
            </a:r>
            <a:r>
              <a:rPr lang="en-US" sz="2200" i="1" dirty="0" err="1">
                <a:solidFill>
                  <a:schemeClr val="accent6">
                    <a:lumMod val="50000"/>
                  </a:schemeClr>
                </a:solidFill>
              </a:rPr>
              <a:t>medici</a:t>
            </a:r>
            <a:r>
              <a:rPr lang="en-US" sz="2200" i="1" dirty="0">
                <a:solidFill>
                  <a:schemeClr val="accent6">
                    <a:lumMod val="50000"/>
                  </a:schemeClr>
                </a:solidFill>
              </a:rPr>
              <a:t> </a:t>
            </a:r>
            <a:r>
              <a:rPr lang="en-US" sz="2200" i="1" dirty="0" err="1">
                <a:solidFill>
                  <a:schemeClr val="accent6">
                    <a:lumMod val="50000"/>
                  </a:schemeClr>
                </a:solidFill>
              </a:rPr>
              <a:t>interessati</a:t>
            </a:r>
            <a:r>
              <a:rPr lang="en-US" sz="2200" i="1" dirty="0">
                <a:solidFill>
                  <a:schemeClr val="accent6">
                    <a:lumMod val="50000"/>
                  </a:schemeClr>
                </a:solidFill>
              </a:rPr>
              <a:t>. La </a:t>
            </a:r>
            <a:r>
              <a:rPr lang="en-US" sz="2200" i="1" dirty="0" err="1">
                <a:solidFill>
                  <a:schemeClr val="accent6">
                    <a:lumMod val="50000"/>
                  </a:schemeClr>
                </a:solidFill>
              </a:rPr>
              <a:t>Regione</a:t>
            </a:r>
            <a:r>
              <a:rPr lang="en-US" sz="2200" i="1" dirty="0">
                <a:solidFill>
                  <a:schemeClr val="accent6">
                    <a:lumMod val="50000"/>
                  </a:schemeClr>
                </a:solidFill>
              </a:rPr>
              <a:t> </a:t>
            </a:r>
            <a:r>
              <a:rPr lang="en-US" sz="2200" i="1" dirty="0" err="1">
                <a:solidFill>
                  <a:schemeClr val="accent6">
                    <a:lumMod val="50000"/>
                  </a:schemeClr>
                </a:solidFill>
              </a:rPr>
              <a:t>rende</a:t>
            </a:r>
            <a:r>
              <a:rPr lang="en-US" sz="2200" i="1" dirty="0">
                <a:solidFill>
                  <a:schemeClr val="accent6">
                    <a:lumMod val="50000"/>
                  </a:schemeClr>
                </a:solidFill>
              </a:rPr>
              <a:t> </a:t>
            </a:r>
            <a:r>
              <a:rPr lang="en-US" sz="2200" i="1" dirty="0" err="1">
                <a:solidFill>
                  <a:schemeClr val="accent6">
                    <a:lumMod val="50000"/>
                  </a:schemeClr>
                </a:solidFill>
              </a:rPr>
              <a:t>altresì</a:t>
            </a:r>
            <a:r>
              <a:rPr lang="en-US" sz="2200" i="1" dirty="0">
                <a:solidFill>
                  <a:schemeClr val="accent6">
                    <a:lumMod val="50000"/>
                  </a:schemeClr>
                </a:solidFill>
              </a:rPr>
              <a:t> </a:t>
            </a:r>
            <a:r>
              <a:rPr lang="en-US" sz="2200" i="1" dirty="0" err="1">
                <a:solidFill>
                  <a:schemeClr val="accent6">
                    <a:lumMod val="50000"/>
                  </a:schemeClr>
                </a:solidFill>
              </a:rPr>
              <a:t>evidente</a:t>
            </a:r>
            <a:r>
              <a:rPr lang="en-US" sz="2200" i="1" dirty="0">
                <a:solidFill>
                  <a:schemeClr val="accent6">
                    <a:lumMod val="50000"/>
                  </a:schemeClr>
                </a:solidFill>
              </a:rPr>
              <a:t> </a:t>
            </a:r>
            <a:r>
              <a:rPr lang="en-US" sz="2200" i="1" dirty="0" err="1">
                <a:solidFill>
                  <a:schemeClr val="accent6">
                    <a:lumMod val="50000"/>
                  </a:schemeClr>
                </a:solidFill>
              </a:rPr>
              <a:t>sul</a:t>
            </a:r>
            <a:r>
              <a:rPr lang="en-US" sz="2200" i="1" dirty="0">
                <a:solidFill>
                  <a:schemeClr val="accent6">
                    <a:lumMod val="50000"/>
                  </a:schemeClr>
                </a:solidFill>
              </a:rPr>
              <a:t> </a:t>
            </a:r>
            <a:r>
              <a:rPr lang="en-US" sz="2200" i="1" dirty="0" err="1">
                <a:solidFill>
                  <a:schemeClr val="accent6">
                    <a:lumMod val="50000"/>
                  </a:schemeClr>
                </a:solidFill>
              </a:rPr>
              <a:t>proprio</a:t>
            </a:r>
            <a:r>
              <a:rPr lang="en-US" sz="2200" i="1" dirty="0">
                <a:solidFill>
                  <a:schemeClr val="accent6">
                    <a:lumMod val="50000"/>
                  </a:schemeClr>
                </a:solidFill>
              </a:rPr>
              <a:t> </a:t>
            </a:r>
            <a:r>
              <a:rPr lang="en-US" sz="2200" i="1" dirty="0" err="1">
                <a:solidFill>
                  <a:schemeClr val="accent6">
                    <a:lumMod val="50000"/>
                  </a:schemeClr>
                </a:solidFill>
              </a:rPr>
              <a:t>sito</a:t>
            </a:r>
            <a:r>
              <a:rPr lang="en-US" sz="2200" i="1" dirty="0">
                <a:solidFill>
                  <a:schemeClr val="accent6">
                    <a:lumMod val="50000"/>
                  </a:schemeClr>
                </a:solidFill>
              </a:rPr>
              <a:t> la data di </a:t>
            </a:r>
            <a:r>
              <a:rPr lang="en-US" sz="2200" i="1" dirty="0" err="1">
                <a:solidFill>
                  <a:schemeClr val="accent6">
                    <a:lumMod val="50000"/>
                  </a:schemeClr>
                </a:solidFill>
              </a:rPr>
              <a:t>pubblicazione</a:t>
            </a:r>
            <a:r>
              <a:rPr lang="en-US" sz="2200" i="1" dirty="0">
                <a:solidFill>
                  <a:schemeClr val="accent6">
                    <a:lumMod val="50000"/>
                  </a:schemeClr>
                </a:solidFill>
              </a:rPr>
              <a:t> da parte </a:t>
            </a:r>
            <a:r>
              <a:rPr lang="en-US" sz="2200" i="1" dirty="0" err="1">
                <a:solidFill>
                  <a:schemeClr val="accent6">
                    <a:lumMod val="50000"/>
                  </a:schemeClr>
                </a:solidFill>
              </a:rPr>
              <a:t>della</a:t>
            </a:r>
            <a:r>
              <a:rPr lang="en-US" sz="2200" i="1" dirty="0">
                <a:solidFill>
                  <a:schemeClr val="accent6">
                    <a:lumMod val="50000"/>
                  </a:schemeClr>
                </a:solidFill>
              </a:rPr>
              <a:t> SISAC da cui </a:t>
            </a:r>
            <a:r>
              <a:rPr lang="en-US" sz="2200" i="1" dirty="0" err="1">
                <a:solidFill>
                  <a:schemeClr val="accent6">
                    <a:lumMod val="50000"/>
                  </a:schemeClr>
                </a:solidFill>
              </a:rPr>
              <a:t>decorre</a:t>
            </a:r>
            <a:r>
              <a:rPr lang="en-US" sz="2200" i="1" dirty="0">
                <a:solidFill>
                  <a:schemeClr val="accent6">
                    <a:lumMod val="50000"/>
                  </a:schemeClr>
                </a:solidFill>
              </a:rPr>
              <a:t> </a:t>
            </a:r>
            <a:r>
              <a:rPr lang="en-US" sz="2200" i="1" dirty="0" err="1">
                <a:solidFill>
                  <a:schemeClr val="accent6">
                    <a:lumMod val="50000"/>
                  </a:schemeClr>
                </a:solidFill>
              </a:rPr>
              <a:t>il</a:t>
            </a:r>
            <a:r>
              <a:rPr lang="en-US" sz="2200" i="1" dirty="0">
                <a:solidFill>
                  <a:schemeClr val="accent6">
                    <a:lumMod val="50000"/>
                  </a:schemeClr>
                </a:solidFill>
              </a:rPr>
              <a:t> </a:t>
            </a:r>
            <a:r>
              <a:rPr lang="en-US" sz="2200" i="1" dirty="0" err="1">
                <a:solidFill>
                  <a:schemeClr val="accent6">
                    <a:lumMod val="50000"/>
                  </a:schemeClr>
                </a:solidFill>
              </a:rPr>
              <a:t>termine</a:t>
            </a:r>
            <a:r>
              <a:rPr lang="en-US" sz="2200" i="1" dirty="0">
                <a:solidFill>
                  <a:schemeClr val="accent6">
                    <a:lumMod val="50000"/>
                  </a:schemeClr>
                </a:solidFill>
              </a:rPr>
              <a:t> di 30 </a:t>
            </a:r>
            <a:r>
              <a:rPr lang="en-US" sz="2200" i="1" dirty="0" err="1">
                <a:solidFill>
                  <a:schemeClr val="accent6">
                    <a:lumMod val="50000"/>
                  </a:schemeClr>
                </a:solidFill>
              </a:rPr>
              <a:t>giorni</a:t>
            </a:r>
            <a:r>
              <a:rPr lang="en-US" sz="2200" i="1" dirty="0">
                <a:solidFill>
                  <a:schemeClr val="accent6">
                    <a:lumMod val="50000"/>
                  </a:schemeClr>
                </a:solidFill>
              </a:rPr>
              <a:t> per la </a:t>
            </a:r>
            <a:r>
              <a:rPr lang="en-US" sz="2200" i="1" dirty="0" err="1">
                <a:solidFill>
                  <a:schemeClr val="accent6">
                    <a:lumMod val="50000"/>
                  </a:schemeClr>
                </a:solidFill>
              </a:rPr>
              <a:t>presentazione</a:t>
            </a:r>
            <a:r>
              <a:rPr lang="en-US" sz="2200" i="1" dirty="0">
                <a:solidFill>
                  <a:schemeClr val="accent6">
                    <a:lumMod val="50000"/>
                  </a:schemeClr>
                </a:solidFill>
              </a:rPr>
              <a:t> </a:t>
            </a:r>
            <a:r>
              <a:rPr lang="en-US" sz="2200" i="1" dirty="0" err="1">
                <a:solidFill>
                  <a:schemeClr val="accent6">
                    <a:lumMod val="50000"/>
                  </a:schemeClr>
                </a:solidFill>
              </a:rPr>
              <a:t>delle</a:t>
            </a:r>
            <a:r>
              <a:rPr lang="en-US" sz="2200" i="1" dirty="0">
                <a:solidFill>
                  <a:schemeClr val="accent6">
                    <a:lumMod val="50000"/>
                  </a:schemeClr>
                </a:solidFill>
              </a:rPr>
              <a:t> </a:t>
            </a:r>
            <a:r>
              <a:rPr lang="en-US" sz="2200" i="1" dirty="0" err="1">
                <a:solidFill>
                  <a:schemeClr val="accent6">
                    <a:lumMod val="50000"/>
                  </a:schemeClr>
                </a:solidFill>
              </a:rPr>
              <a:t>domande</a:t>
            </a:r>
            <a:r>
              <a:rPr lang="en-US" sz="2200" i="1" dirty="0">
                <a:solidFill>
                  <a:schemeClr val="accent6">
                    <a:lumMod val="50000"/>
                  </a:schemeClr>
                </a:solidFill>
              </a:rPr>
              <a:t>, …, da parte </a:t>
            </a:r>
            <a:r>
              <a:rPr lang="en-US" sz="2200" i="1" dirty="0" err="1">
                <a:solidFill>
                  <a:schemeClr val="accent6">
                    <a:lumMod val="50000"/>
                  </a:schemeClr>
                </a:solidFill>
              </a:rPr>
              <a:t>dei</a:t>
            </a:r>
            <a:r>
              <a:rPr lang="en-US" sz="2200" i="1" dirty="0">
                <a:solidFill>
                  <a:schemeClr val="accent6">
                    <a:lumMod val="50000"/>
                  </a:schemeClr>
                </a:solidFill>
              </a:rPr>
              <a:t> </a:t>
            </a:r>
            <a:r>
              <a:rPr lang="en-US" sz="2200" i="1" dirty="0" err="1">
                <a:solidFill>
                  <a:schemeClr val="accent6">
                    <a:lumMod val="50000"/>
                  </a:schemeClr>
                </a:solidFill>
              </a:rPr>
              <a:t>medici</a:t>
            </a:r>
            <a:r>
              <a:rPr lang="en-US" sz="2200" i="1" dirty="0">
                <a:solidFill>
                  <a:schemeClr val="accent6">
                    <a:lumMod val="50000"/>
                  </a:schemeClr>
                </a:solidFill>
              </a:rPr>
              <a:t> </a:t>
            </a:r>
            <a:r>
              <a:rPr lang="en-US" sz="2200" i="1" dirty="0" err="1">
                <a:solidFill>
                  <a:schemeClr val="accent6">
                    <a:lumMod val="50000"/>
                  </a:schemeClr>
                </a:solidFill>
              </a:rPr>
              <a:t>purché</a:t>
            </a:r>
            <a:r>
              <a:rPr lang="en-US" sz="2200" i="1" dirty="0">
                <a:solidFill>
                  <a:schemeClr val="accent6">
                    <a:lumMod val="50000"/>
                  </a:schemeClr>
                </a:solidFill>
              </a:rPr>
              <a:t> non </a:t>
            </a:r>
            <a:r>
              <a:rPr lang="en-US" sz="2200" i="1" dirty="0" err="1">
                <a:solidFill>
                  <a:schemeClr val="accent6">
                    <a:lumMod val="50000"/>
                  </a:schemeClr>
                </a:solidFill>
              </a:rPr>
              <a:t>titolari</a:t>
            </a:r>
            <a:r>
              <a:rPr lang="en-US" sz="2200" i="1" dirty="0">
                <a:solidFill>
                  <a:schemeClr val="accent6">
                    <a:lumMod val="50000"/>
                  </a:schemeClr>
                </a:solidFill>
              </a:rPr>
              <a:t> di </a:t>
            </a:r>
            <a:r>
              <a:rPr lang="en-US" sz="2200" i="1" dirty="0" err="1">
                <a:solidFill>
                  <a:schemeClr val="accent6">
                    <a:lumMod val="50000"/>
                  </a:schemeClr>
                </a:solidFill>
              </a:rPr>
              <a:t>altro</a:t>
            </a:r>
            <a:r>
              <a:rPr lang="en-US" sz="2200" i="1" dirty="0">
                <a:solidFill>
                  <a:schemeClr val="accent6">
                    <a:lumMod val="50000"/>
                  </a:schemeClr>
                </a:solidFill>
              </a:rPr>
              <a:t> </a:t>
            </a:r>
            <a:r>
              <a:rPr lang="en-US" sz="2200" i="1" dirty="0" err="1">
                <a:solidFill>
                  <a:schemeClr val="accent6">
                    <a:lumMod val="50000"/>
                  </a:schemeClr>
                </a:solidFill>
              </a:rPr>
              <a:t>incarico</a:t>
            </a:r>
            <a:r>
              <a:rPr lang="en-US" sz="2200" i="1" dirty="0">
                <a:solidFill>
                  <a:schemeClr val="accent6">
                    <a:lumMod val="50000"/>
                  </a:schemeClr>
                </a:solidFill>
              </a:rPr>
              <a:t> a tempo indeterminate</a:t>
            </a:r>
            <a:r>
              <a:rPr lang="en-US" sz="2200" i="1" dirty="0" smtClean="0">
                <a:solidFill>
                  <a:schemeClr val="accent6">
                    <a:lumMod val="50000"/>
                  </a:schemeClr>
                </a:solidFill>
              </a:rPr>
              <a:t>…” </a:t>
            </a:r>
            <a:r>
              <a:rPr lang="en-US" sz="2200" i="1" dirty="0">
                <a:solidFill>
                  <a:schemeClr val="accent6">
                    <a:lumMod val="50000"/>
                  </a:schemeClr>
                </a:solidFill>
              </a:rPr>
              <a:t>.</a:t>
            </a:r>
            <a:endParaRPr lang="it-IT" sz="2200" i="1" dirty="0">
              <a:solidFill>
                <a:schemeClr val="accent6">
                  <a:lumMod val="50000"/>
                </a:schemeClr>
              </a:solidFill>
            </a:endParaRPr>
          </a:p>
          <a:p>
            <a:pPr marL="0" indent="0" algn="just">
              <a:buNone/>
            </a:pPr>
            <a:r>
              <a:rPr lang="en-US" sz="2400" b="1" dirty="0">
                <a:solidFill>
                  <a:schemeClr val="accent2">
                    <a:lumMod val="75000"/>
                  </a:schemeClr>
                </a:solidFill>
              </a:rPr>
              <a:t>La </a:t>
            </a:r>
            <a:r>
              <a:rPr lang="en-US" sz="2400" b="1" dirty="0" err="1">
                <a:solidFill>
                  <a:schemeClr val="accent2">
                    <a:lumMod val="75000"/>
                  </a:schemeClr>
                </a:solidFill>
              </a:rPr>
              <a:t>Regione</a:t>
            </a:r>
            <a:r>
              <a:rPr lang="en-US" sz="2400" b="1" dirty="0">
                <a:solidFill>
                  <a:schemeClr val="accent2">
                    <a:lumMod val="75000"/>
                  </a:schemeClr>
                </a:solidFill>
              </a:rPr>
              <a:t>, …. </a:t>
            </a:r>
            <a:r>
              <a:rPr lang="en-US" sz="2400" b="1" dirty="0" err="1">
                <a:solidFill>
                  <a:schemeClr val="accent2">
                    <a:lumMod val="75000"/>
                  </a:schemeClr>
                </a:solidFill>
              </a:rPr>
              <a:t>procede</a:t>
            </a:r>
            <a:r>
              <a:rPr lang="en-US" sz="2400" b="1" dirty="0">
                <a:solidFill>
                  <a:schemeClr val="accent2">
                    <a:lumMod val="75000"/>
                  </a:schemeClr>
                </a:solidFill>
              </a:rPr>
              <a:t> </a:t>
            </a:r>
            <a:r>
              <a:rPr lang="en-US" sz="2400" b="1" dirty="0" err="1">
                <a:solidFill>
                  <a:schemeClr val="accent2">
                    <a:lumMod val="75000"/>
                  </a:schemeClr>
                </a:solidFill>
              </a:rPr>
              <a:t>alla</a:t>
            </a:r>
            <a:r>
              <a:rPr lang="en-US" sz="2400" b="1" dirty="0">
                <a:solidFill>
                  <a:schemeClr val="accent2">
                    <a:lumMod val="75000"/>
                  </a:schemeClr>
                </a:solidFill>
              </a:rPr>
              <a:t> </a:t>
            </a:r>
            <a:r>
              <a:rPr lang="en-US" sz="2400" b="1" dirty="0" err="1">
                <a:solidFill>
                  <a:schemeClr val="accent2">
                    <a:lumMod val="75000"/>
                  </a:schemeClr>
                </a:solidFill>
              </a:rPr>
              <a:t>valutazione</a:t>
            </a:r>
            <a:r>
              <a:rPr lang="en-US" sz="2400" b="1" dirty="0">
                <a:solidFill>
                  <a:schemeClr val="accent2">
                    <a:lumMod val="75000"/>
                  </a:schemeClr>
                </a:solidFill>
              </a:rPr>
              <a:t> </a:t>
            </a:r>
            <a:r>
              <a:rPr lang="en-US" sz="2400" b="1" dirty="0" err="1">
                <a:solidFill>
                  <a:schemeClr val="accent2">
                    <a:lumMod val="75000"/>
                  </a:schemeClr>
                </a:solidFill>
              </a:rPr>
              <a:t>delle</a:t>
            </a:r>
            <a:r>
              <a:rPr lang="en-US" sz="2400" b="1" dirty="0">
                <a:solidFill>
                  <a:schemeClr val="accent2">
                    <a:lumMod val="75000"/>
                  </a:schemeClr>
                </a:solidFill>
              </a:rPr>
              <a:t> </a:t>
            </a:r>
            <a:r>
              <a:rPr lang="en-US" sz="2400" b="1" dirty="0" err="1">
                <a:solidFill>
                  <a:schemeClr val="accent2">
                    <a:lumMod val="75000"/>
                  </a:schemeClr>
                </a:solidFill>
              </a:rPr>
              <a:t>domande</a:t>
            </a:r>
            <a:r>
              <a:rPr lang="en-US" sz="2400" b="1" dirty="0">
                <a:solidFill>
                  <a:schemeClr val="accent2">
                    <a:lumMod val="75000"/>
                  </a:schemeClr>
                </a:solidFill>
              </a:rPr>
              <a:t> </a:t>
            </a:r>
            <a:r>
              <a:rPr lang="en-US" sz="2400" b="1" dirty="0" err="1">
                <a:solidFill>
                  <a:schemeClr val="accent2">
                    <a:lumMod val="75000"/>
                  </a:schemeClr>
                </a:solidFill>
              </a:rPr>
              <a:t>pervenute</a:t>
            </a:r>
            <a:r>
              <a:rPr lang="en-US" sz="2400" b="1" dirty="0">
                <a:solidFill>
                  <a:schemeClr val="accent2">
                    <a:lumMod val="75000"/>
                  </a:schemeClr>
                </a:solidFill>
              </a:rPr>
              <a:t> secondo </a:t>
            </a:r>
            <a:r>
              <a:rPr lang="en-US" sz="2400" b="1" dirty="0" err="1">
                <a:solidFill>
                  <a:schemeClr val="accent2">
                    <a:lumMod val="75000"/>
                  </a:schemeClr>
                </a:solidFill>
              </a:rPr>
              <a:t>il</a:t>
            </a:r>
            <a:r>
              <a:rPr lang="en-US" sz="2400" b="1" dirty="0">
                <a:solidFill>
                  <a:schemeClr val="accent2">
                    <a:lumMod val="75000"/>
                  </a:schemeClr>
                </a:solidFill>
              </a:rPr>
              <a:t> </a:t>
            </a:r>
            <a:r>
              <a:rPr lang="en-US" sz="2400" b="1" dirty="0" err="1">
                <a:solidFill>
                  <a:schemeClr val="accent2">
                    <a:lumMod val="75000"/>
                  </a:schemeClr>
                </a:solidFill>
              </a:rPr>
              <a:t>seguente</a:t>
            </a:r>
            <a:r>
              <a:rPr lang="en-US" sz="2400" b="1" dirty="0">
                <a:solidFill>
                  <a:schemeClr val="accent2">
                    <a:lumMod val="75000"/>
                  </a:schemeClr>
                </a:solidFill>
              </a:rPr>
              <a:t> </a:t>
            </a:r>
            <a:r>
              <a:rPr lang="en-US" sz="2400" b="1" dirty="0" err="1">
                <a:solidFill>
                  <a:schemeClr val="accent2">
                    <a:lumMod val="75000"/>
                  </a:schemeClr>
                </a:solidFill>
              </a:rPr>
              <a:t>ordine</a:t>
            </a:r>
            <a:r>
              <a:rPr lang="en-US" sz="2400" b="1" dirty="0">
                <a:solidFill>
                  <a:schemeClr val="accent2">
                    <a:lumMod val="75000"/>
                  </a:schemeClr>
                </a:solidFill>
              </a:rPr>
              <a:t> di </a:t>
            </a:r>
            <a:r>
              <a:rPr lang="en-US" sz="2400" b="1" dirty="0" err="1">
                <a:solidFill>
                  <a:schemeClr val="accent2">
                    <a:lumMod val="75000"/>
                  </a:schemeClr>
                </a:solidFill>
              </a:rPr>
              <a:t>priorità</a:t>
            </a:r>
            <a:r>
              <a:rPr lang="en-US" sz="2400" b="1" dirty="0">
                <a:solidFill>
                  <a:schemeClr val="accent2">
                    <a:lumMod val="75000"/>
                  </a:schemeClr>
                </a:solidFill>
              </a:rPr>
              <a:t>:</a:t>
            </a:r>
            <a:endParaRPr lang="it-IT" sz="2400" b="1" dirty="0">
              <a:solidFill>
                <a:schemeClr val="accent2">
                  <a:lumMod val="75000"/>
                </a:schemeClr>
              </a:solidFill>
            </a:endParaRPr>
          </a:p>
          <a:p>
            <a:pPr marL="971550" lvl="1" indent="-514350">
              <a:buFont typeface="+mj-lt"/>
              <a:buAutoNum type="alphaLcParenR"/>
            </a:pPr>
            <a:r>
              <a:rPr lang="en-US" b="1" dirty="0" err="1">
                <a:solidFill>
                  <a:schemeClr val="accent2">
                    <a:lumMod val="75000"/>
                  </a:schemeClr>
                </a:solidFill>
              </a:rPr>
              <a:t>medici</a:t>
            </a:r>
            <a:r>
              <a:rPr lang="en-US" b="1" dirty="0">
                <a:solidFill>
                  <a:schemeClr val="accent2">
                    <a:lumMod val="75000"/>
                  </a:schemeClr>
                </a:solidFill>
              </a:rPr>
              <a:t> </a:t>
            </a:r>
            <a:r>
              <a:rPr lang="en-US" b="1" dirty="0" err="1">
                <a:solidFill>
                  <a:schemeClr val="accent2">
                    <a:lumMod val="75000"/>
                  </a:schemeClr>
                </a:solidFill>
              </a:rPr>
              <a:t>inseriti</a:t>
            </a:r>
            <a:r>
              <a:rPr lang="en-US" b="1" dirty="0">
                <a:solidFill>
                  <a:schemeClr val="accent2">
                    <a:lumMod val="75000"/>
                  </a:schemeClr>
                </a:solidFill>
              </a:rPr>
              <a:t> </a:t>
            </a:r>
            <a:r>
              <a:rPr lang="en-US" b="1" dirty="0" err="1">
                <a:solidFill>
                  <a:schemeClr val="accent2">
                    <a:lumMod val="75000"/>
                  </a:schemeClr>
                </a:solidFill>
              </a:rPr>
              <a:t>nelle</a:t>
            </a:r>
            <a:r>
              <a:rPr lang="en-US" b="1" dirty="0">
                <a:solidFill>
                  <a:schemeClr val="accent2">
                    <a:lumMod val="75000"/>
                  </a:schemeClr>
                </a:solidFill>
              </a:rPr>
              <a:t> </a:t>
            </a:r>
            <a:r>
              <a:rPr lang="en-US" b="1" dirty="0" err="1">
                <a:solidFill>
                  <a:schemeClr val="accent2">
                    <a:lumMod val="75000"/>
                  </a:schemeClr>
                </a:solidFill>
              </a:rPr>
              <a:t>graduatorie</a:t>
            </a:r>
            <a:r>
              <a:rPr lang="en-US" b="1" dirty="0">
                <a:solidFill>
                  <a:schemeClr val="accent2">
                    <a:lumMod val="75000"/>
                  </a:schemeClr>
                </a:solidFill>
              </a:rPr>
              <a:t> di </a:t>
            </a:r>
            <a:r>
              <a:rPr lang="en-US" b="1" dirty="0" err="1">
                <a:solidFill>
                  <a:schemeClr val="accent2">
                    <a:lumMod val="75000"/>
                  </a:schemeClr>
                </a:solidFill>
              </a:rPr>
              <a:t>altre</a:t>
            </a:r>
            <a:r>
              <a:rPr lang="en-US" b="1" dirty="0">
                <a:solidFill>
                  <a:schemeClr val="accent2">
                    <a:lumMod val="75000"/>
                  </a:schemeClr>
                </a:solidFill>
              </a:rPr>
              <a:t> </a:t>
            </a:r>
            <a:r>
              <a:rPr lang="en-US" b="1" dirty="0" err="1">
                <a:solidFill>
                  <a:schemeClr val="accent2">
                    <a:lumMod val="75000"/>
                  </a:schemeClr>
                </a:solidFill>
              </a:rPr>
              <a:t>Regioni</a:t>
            </a:r>
            <a:r>
              <a:rPr lang="en-US" b="1" dirty="0">
                <a:solidFill>
                  <a:schemeClr val="accent2">
                    <a:lumMod val="75000"/>
                  </a:schemeClr>
                </a:solidFill>
              </a:rPr>
              <a:t>;</a:t>
            </a:r>
            <a:endParaRPr lang="it-IT" b="1" dirty="0">
              <a:solidFill>
                <a:schemeClr val="accent2">
                  <a:lumMod val="75000"/>
                </a:schemeClr>
              </a:solidFill>
            </a:endParaRPr>
          </a:p>
          <a:p>
            <a:pPr marL="971550" lvl="1" indent="-514350">
              <a:buFont typeface="+mj-lt"/>
              <a:buAutoNum type="alphaLcParenR"/>
            </a:pPr>
            <a:r>
              <a:rPr lang="en-US" b="1" dirty="0" err="1">
                <a:solidFill>
                  <a:schemeClr val="accent2">
                    <a:lumMod val="75000"/>
                  </a:schemeClr>
                </a:solidFill>
              </a:rPr>
              <a:t>medici</a:t>
            </a:r>
            <a:r>
              <a:rPr lang="en-US" b="1" dirty="0">
                <a:solidFill>
                  <a:schemeClr val="accent2">
                    <a:lumMod val="75000"/>
                  </a:schemeClr>
                </a:solidFill>
              </a:rPr>
              <a:t> in </a:t>
            </a:r>
            <a:r>
              <a:rPr lang="en-US" b="1" dirty="0" err="1">
                <a:solidFill>
                  <a:schemeClr val="accent2">
                    <a:lumMod val="75000"/>
                  </a:schemeClr>
                </a:solidFill>
              </a:rPr>
              <a:t>possesso</a:t>
            </a:r>
            <a:r>
              <a:rPr lang="en-US" b="1" dirty="0">
                <a:solidFill>
                  <a:schemeClr val="accent2">
                    <a:lumMod val="75000"/>
                  </a:schemeClr>
                </a:solidFill>
              </a:rPr>
              <a:t> del </a:t>
            </a:r>
            <a:r>
              <a:rPr lang="en-US" b="1" dirty="0" err="1">
                <a:solidFill>
                  <a:schemeClr val="accent2">
                    <a:lumMod val="75000"/>
                  </a:schemeClr>
                </a:solidFill>
              </a:rPr>
              <a:t>titolo</a:t>
            </a:r>
            <a:r>
              <a:rPr lang="en-US" b="1" dirty="0">
                <a:solidFill>
                  <a:schemeClr val="accent2">
                    <a:lumMod val="75000"/>
                  </a:schemeClr>
                </a:solidFill>
              </a:rPr>
              <a:t> di </a:t>
            </a:r>
            <a:r>
              <a:rPr lang="en-US" b="1" dirty="0" err="1">
                <a:solidFill>
                  <a:schemeClr val="accent2">
                    <a:lumMod val="75000"/>
                  </a:schemeClr>
                </a:solidFill>
              </a:rPr>
              <a:t>formazione</a:t>
            </a:r>
            <a:r>
              <a:rPr lang="en-US" b="1" dirty="0">
                <a:solidFill>
                  <a:schemeClr val="accent2">
                    <a:lumMod val="75000"/>
                  </a:schemeClr>
                </a:solidFill>
              </a:rPr>
              <a:t> </a:t>
            </a:r>
            <a:r>
              <a:rPr lang="en-US" b="1" dirty="0" err="1">
                <a:solidFill>
                  <a:schemeClr val="accent2">
                    <a:lumMod val="75000"/>
                  </a:schemeClr>
                </a:solidFill>
              </a:rPr>
              <a:t>specifica</a:t>
            </a:r>
            <a:r>
              <a:rPr lang="en-US" b="1" dirty="0">
                <a:solidFill>
                  <a:schemeClr val="accent2">
                    <a:lumMod val="75000"/>
                  </a:schemeClr>
                </a:solidFill>
              </a:rPr>
              <a:t> in </a:t>
            </a:r>
            <a:r>
              <a:rPr lang="en-US" b="1" dirty="0" err="1">
                <a:solidFill>
                  <a:schemeClr val="accent2">
                    <a:lumMod val="75000"/>
                  </a:schemeClr>
                </a:solidFill>
              </a:rPr>
              <a:t>medicina</a:t>
            </a:r>
            <a:r>
              <a:rPr lang="en-US" b="1" dirty="0">
                <a:solidFill>
                  <a:schemeClr val="accent2">
                    <a:lumMod val="75000"/>
                  </a:schemeClr>
                </a:solidFill>
              </a:rPr>
              <a:t> </a:t>
            </a:r>
            <a:r>
              <a:rPr lang="en-US" b="1" dirty="0" err="1">
                <a:solidFill>
                  <a:schemeClr val="accent2">
                    <a:lumMod val="75000"/>
                  </a:schemeClr>
                </a:solidFill>
              </a:rPr>
              <a:t>generale</a:t>
            </a:r>
            <a:r>
              <a:rPr lang="en-US" b="1" dirty="0">
                <a:solidFill>
                  <a:schemeClr val="accent2">
                    <a:lumMod val="75000"/>
                  </a:schemeClr>
                </a:solidFill>
              </a:rPr>
              <a:t>.</a:t>
            </a:r>
            <a:endParaRPr lang="it-IT" b="1" dirty="0">
              <a:solidFill>
                <a:schemeClr val="accent2">
                  <a:lumMod val="75000"/>
                </a:schemeClr>
              </a:solidFill>
            </a:endParaRPr>
          </a:p>
          <a:p>
            <a:pPr marL="0" indent="0">
              <a:buNone/>
            </a:pPr>
            <a:endParaRPr lang="it-IT" dirty="0"/>
          </a:p>
        </p:txBody>
      </p:sp>
      <p:sp>
        <p:nvSpPr>
          <p:cNvPr id="5" name="Titolo 1"/>
          <p:cNvSpPr>
            <a:spLocks noGrp="1"/>
          </p:cNvSpPr>
          <p:nvPr>
            <p:ph type="title"/>
          </p:nvPr>
        </p:nvSpPr>
        <p:spPr>
          <a:xfrm>
            <a:off x="838200" y="365125"/>
            <a:ext cx="10515600" cy="1325563"/>
          </a:xfrm>
        </p:spPr>
        <p:txBody>
          <a:bodyPr>
            <a:normAutofit/>
          </a:bodyPr>
          <a:lstStyle/>
          <a:p>
            <a:pPr algn="ct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Assegnazione</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incarichi</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assistenza</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primaria</a:t>
            </a:r>
            <a:endPar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Tree>
    <p:extLst>
      <p:ext uri="{BB962C8B-B14F-4D97-AF65-F5344CB8AC3E}">
        <p14:creationId xmlns:p14="http://schemas.microsoft.com/office/powerpoint/2010/main" val="1587179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Tutela della gravidanza</a:t>
            </a:r>
          </a:p>
        </p:txBody>
      </p:sp>
      <p:sp>
        <p:nvSpPr>
          <p:cNvPr id="3" name="Segnaposto contenuto 2"/>
          <p:cNvSpPr>
            <a:spLocks noGrp="1"/>
          </p:cNvSpPr>
          <p:nvPr>
            <p:ph idx="1"/>
          </p:nvPr>
        </p:nvSpPr>
        <p:spPr>
          <a:xfrm>
            <a:off x="1276708" y="1851504"/>
            <a:ext cx="9507747" cy="4079739"/>
          </a:xfrm>
        </p:spPr>
        <p:txBody>
          <a:bodyPr>
            <a:normAutofit fontScale="92500"/>
          </a:bodyPr>
          <a:lstStyle/>
          <a:p>
            <a:pPr marL="0" indent="0" algn="just">
              <a:lnSpc>
                <a:spcPct val="120000"/>
              </a:lnSpc>
              <a:buNone/>
            </a:pPr>
            <a:r>
              <a:rPr lang="it-IT" sz="3600" b="1" i="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L’astensione obbligatoria per </a:t>
            </a:r>
            <a:r>
              <a:rPr lang="it-IT" sz="3600" b="1" i="1" spc="-5" dirty="0" smtClean="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la gravidanza </a:t>
            </a:r>
            <a:r>
              <a:rPr lang="it-IT" sz="3600" b="1" i="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non determina riduzione del punteggio </a:t>
            </a:r>
            <a:r>
              <a:rPr lang="it-IT" sz="3600" b="1"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per la formazione della graduatoria per i conseguenti periodi di sospensione dall’attività convenzionale.</a:t>
            </a:r>
          </a:p>
          <a:p>
            <a:pPr marL="0" indent="0" algn="just">
              <a:lnSpc>
                <a:spcPct val="120000"/>
              </a:lnSpc>
              <a:buNone/>
            </a:pPr>
            <a:endParaRPr lang="it-IT" sz="3600" b="1"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marL="0" indent="0" algn="just">
              <a:lnSpc>
                <a:spcPct val="150000"/>
              </a:lnSpc>
              <a:buNone/>
            </a:pPr>
            <a:r>
              <a:rPr lang="it-IT" sz="3200" b="1"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p>
          <a:p>
            <a:pPr marL="0" indent="0">
              <a:lnSpc>
                <a:spcPct val="150000"/>
              </a:lnSpc>
              <a:buNone/>
            </a:pPr>
            <a:endParaRPr lang="it-IT" dirty="0"/>
          </a:p>
        </p:txBody>
      </p:sp>
    </p:spTree>
    <p:extLst>
      <p:ext uri="{BB962C8B-B14F-4D97-AF65-F5344CB8AC3E}">
        <p14:creationId xmlns:p14="http://schemas.microsoft.com/office/powerpoint/2010/main" val="3656631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838200" y="365125"/>
            <a:ext cx="10515600" cy="1325563"/>
          </a:xfrm>
        </p:spPr>
        <p:txBody>
          <a:bodyPr>
            <a:normAutofit/>
          </a:bodyPr>
          <a:lstStyle/>
          <a:p>
            <a:pPr algn="ctr"/>
            <a:r>
              <a:rPr lang="it-IT" sz="40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Regolamentazione del diritto di sciopero</a:t>
            </a:r>
            <a:endParaRPr lang="it-IT" sz="40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
        <p:nvSpPr>
          <p:cNvPr id="5" name="Segnaposto contenuto 2"/>
          <p:cNvSpPr>
            <a:spLocks noGrp="1"/>
          </p:cNvSpPr>
          <p:nvPr>
            <p:ph idx="1"/>
          </p:nvPr>
        </p:nvSpPr>
        <p:spPr>
          <a:xfrm>
            <a:off x="1095633" y="1867980"/>
            <a:ext cx="9861817" cy="4351338"/>
          </a:xfrm>
        </p:spPr>
        <p:txBody>
          <a:bodyPr>
            <a:normAutofit/>
          </a:bodyPr>
          <a:lstStyle/>
          <a:p>
            <a:pPr marL="0" indent="0" algn="just">
              <a:buNone/>
            </a:pPr>
            <a:r>
              <a:rPr lang="it-IT"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Con la definizione dell’Accordo nazionale per la Regolamentazione del diritto di sciopero nell’area della medicina generale </a:t>
            </a:r>
            <a:r>
              <a:rPr lang="it-IT" b="1" i="1" spc="-5" dirty="0" smtClean="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vengono individuate con chiarezza le prestazioni considerate </a:t>
            </a:r>
            <a:r>
              <a:rPr lang="it-IT" b="1" i="1" spc="-5" dirty="0">
                <a:solidFill>
                  <a:schemeClr val="accent2">
                    <a:lumMod val="75000"/>
                  </a:schemeClr>
                </a:solidFill>
                <a:latin typeface="Calibri" panose="020F0502020204030204" pitchFamily="34" charset="0"/>
                <a:ea typeface="Calibri" panose="020F0502020204030204" pitchFamily="34" charset="0"/>
                <a:cs typeface="Cambria" panose="02040503050406030204" pitchFamily="18" charset="0"/>
              </a:rPr>
              <a:t>indispensabili </a:t>
            </a:r>
            <a:r>
              <a:rPr lang="it-IT"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e rientranti nell’area di valutazione della Commissione di garanzia dell´attuazione della legge sullo sciopero nei servizi pubblici </a:t>
            </a:r>
            <a:r>
              <a:rPr lang="it-IT"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essenziali. </a:t>
            </a:r>
          </a:p>
          <a:p>
            <a:pPr marL="0" indent="0" algn="just">
              <a:buNone/>
            </a:pPr>
            <a:endParaRPr lang="it-IT"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marL="0" indent="0" algn="just">
              <a:buNone/>
            </a:pPr>
            <a:r>
              <a:rPr lang="it-IT" i="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endParaRPr lang="it-IT" i="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marL="0" indent="0">
              <a:buNone/>
            </a:pPr>
            <a:endParaRPr lang="it-IT" sz="2400" dirty="0"/>
          </a:p>
        </p:txBody>
      </p:sp>
    </p:spTree>
    <p:extLst>
      <p:ext uri="{BB962C8B-B14F-4D97-AF65-F5344CB8AC3E}">
        <p14:creationId xmlns:p14="http://schemas.microsoft.com/office/powerpoint/2010/main" val="3273609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Sicurezza delle sedi di Continuità Assistenziale </a:t>
            </a:r>
          </a:p>
        </p:txBody>
      </p:sp>
      <p:sp>
        <p:nvSpPr>
          <p:cNvPr id="3" name="Segnaposto contenuto 2"/>
          <p:cNvSpPr>
            <a:spLocks noGrp="1"/>
          </p:cNvSpPr>
          <p:nvPr>
            <p:ph idx="1"/>
          </p:nvPr>
        </p:nvSpPr>
        <p:spPr>
          <a:xfrm>
            <a:off x="933091" y="2101670"/>
            <a:ext cx="10515600" cy="2340933"/>
          </a:xfrm>
        </p:spPr>
        <p:txBody>
          <a:bodyPr>
            <a:normAutofit/>
          </a:bodyPr>
          <a:lstStyle/>
          <a:p>
            <a:pPr marL="0" indent="0" algn="just">
              <a:buNone/>
            </a:pPr>
            <a:r>
              <a:rPr lang="it-IT" sz="2400" i="1" dirty="0" smtClean="0">
                <a:solidFill>
                  <a:schemeClr val="accent6">
                    <a:lumMod val="50000"/>
                  </a:schemeClr>
                </a:solidFill>
              </a:rPr>
              <a:t>Le parti concordano che, al fine di garantire adeguati livelli di sicurezza per i medici di continuità assistenziale, l’attività ambulatoriale, sentito il Comitato aziendale, </a:t>
            </a:r>
            <a:r>
              <a:rPr lang="it-IT" sz="2400" b="1" i="1" dirty="0" smtClean="0">
                <a:solidFill>
                  <a:schemeClr val="accent2">
                    <a:lumMod val="75000"/>
                  </a:schemeClr>
                </a:solidFill>
              </a:rPr>
              <a:t>venga svolta solo presso sedi idonee </a:t>
            </a:r>
            <a:r>
              <a:rPr lang="it-IT" sz="2400" i="1" dirty="0" smtClean="0">
                <a:solidFill>
                  <a:schemeClr val="accent6">
                    <a:lumMod val="50000"/>
                  </a:schemeClr>
                </a:solidFill>
              </a:rPr>
              <a:t>e che nell’ambito degli AIR, in coerenza con la programmazione regionale, vengano definite le </a:t>
            </a:r>
            <a:r>
              <a:rPr lang="it-IT" sz="2400" b="1" i="1" dirty="0" smtClean="0">
                <a:solidFill>
                  <a:schemeClr val="accent2">
                    <a:lumMod val="75000"/>
                  </a:schemeClr>
                </a:solidFill>
              </a:rPr>
              <a:t>modalità organizzative per regolamentare il libero accesso dei pazienti in orari diurni e serali prestabiliti e divulgati ai cittadini. </a:t>
            </a:r>
            <a:endParaRPr lang="it-IT" sz="2400" b="1" i="1" dirty="0">
              <a:solidFill>
                <a:schemeClr val="accent2">
                  <a:lumMod val="75000"/>
                </a:schemeClr>
              </a:solidFill>
            </a:endParaRPr>
          </a:p>
        </p:txBody>
      </p:sp>
    </p:spTree>
    <p:extLst>
      <p:ext uri="{BB962C8B-B14F-4D97-AF65-F5344CB8AC3E}">
        <p14:creationId xmlns:p14="http://schemas.microsoft.com/office/powerpoint/2010/main" val="315384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3739777775"/>
              </p:ext>
            </p:extLst>
          </p:nvPr>
        </p:nvGraphicFramePr>
        <p:xfrm>
          <a:off x="2957150" y="1453821"/>
          <a:ext cx="6816578" cy="4834841"/>
        </p:xfrm>
        <a:graphic>
          <a:graphicData uri="http://schemas.openxmlformats.org/drawingml/2006/table">
            <a:tbl>
              <a:tblPr>
                <a:tableStyleId>{16D9F66E-5EB9-4882-86FB-DCBF35E3C3E4}</a:tableStyleId>
              </a:tblPr>
              <a:tblGrid>
                <a:gridCol w="985122"/>
                <a:gridCol w="1374539"/>
                <a:gridCol w="2369325"/>
                <a:gridCol w="2087592"/>
              </a:tblGrid>
              <a:tr h="400044">
                <a:tc>
                  <a:txBody>
                    <a:bodyPr/>
                    <a:lstStyle/>
                    <a:p>
                      <a:pPr algn="ctr" fontAlgn="b"/>
                      <a:r>
                        <a:rPr lang="it-IT" sz="1800" b="1" u="none" strike="noStrike" dirty="0">
                          <a:solidFill>
                            <a:schemeClr val="bg1"/>
                          </a:solidFill>
                          <a:effectLst/>
                        </a:rPr>
                        <a:t>N° scelte</a:t>
                      </a:r>
                      <a:endParaRPr lang="it-IT" sz="1800" b="1" i="0" u="none" strike="noStrike" dirty="0">
                        <a:solidFill>
                          <a:schemeClr val="bg1"/>
                        </a:solidFill>
                        <a:effectLst/>
                        <a:latin typeface="Calibri" panose="020F0502020204030204" pitchFamily="34" charset="0"/>
                      </a:endParaRPr>
                    </a:p>
                  </a:txBody>
                  <a:tcPr marL="9410" marR="9410" marT="9410" marB="0" anchor="ctr">
                    <a:solidFill>
                      <a:srgbClr val="71AF47"/>
                    </a:solidFill>
                  </a:tcPr>
                </a:tc>
                <a:tc>
                  <a:txBody>
                    <a:bodyPr/>
                    <a:lstStyle/>
                    <a:p>
                      <a:pPr algn="ctr" fontAlgn="b"/>
                      <a:r>
                        <a:rPr lang="it-IT" sz="1800" b="1" u="none" strike="noStrike" dirty="0">
                          <a:solidFill>
                            <a:schemeClr val="bg1"/>
                          </a:solidFill>
                          <a:effectLst/>
                        </a:rPr>
                        <a:t>Anno</a:t>
                      </a:r>
                      <a:endParaRPr lang="it-IT" sz="1800" b="1" i="0" u="none" strike="noStrike" dirty="0">
                        <a:solidFill>
                          <a:schemeClr val="bg1"/>
                        </a:solidFill>
                        <a:effectLst/>
                        <a:latin typeface="Calibri" panose="020F0502020204030204" pitchFamily="34" charset="0"/>
                      </a:endParaRPr>
                    </a:p>
                  </a:txBody>
                  <a:tcPr marL="9410" marR="9410" marT="9410" marB="0" anchor="ctr">
                    <a:solidFill>
                      <a:srgbClr val="71AF47"/>
                    </a:solidFill>
                  </a:tcPr>
                </a:tc>
                <a:tc>
                  <a:txBody>
                    <a:bodyPr/>
                    <a:lstStyle/>
                    <a:p>
                      <a:pPr algn="ctr" fontAlgn="b"/>
                      <a:r>
                        <a:rPr lang="it-IT" sz="1800" b="1" u="none" strike="noStrike" dirty="0">
                          <a:solidFill>
                            <a:schemeClr val="bg1"/>
                          </a:solidFill>
                          <a:effectLst/>
                        </a:rPr>
                        <a:t>€/anno per assistito</a:t>
                      </a:r>
                      <a:endParaRPr lang="it-IT" sz="1800" b="1" i="0" u="none" strike="noStrike" dirty="0">
                        <a:solidFill>
                          <a:schemeClr val="bg1"/>
                        </a:solidFill>
                        <a:effectLst/>
                        <a:latin typeface="Calibri" panose="020F0502020204030204" pitchFamily="34" charset="0"/>
                      </a:endParaRPr>
                    </a:p>
                  </a:txBody>
                  <a:tcPr marL="9410" marR="9410" marT="9410" marB="0" anchor="ctr">
                    <a:solidFill>
                      <a:srgbClr val="71AF47"/>
                    </a:solidFill>
                  </a:tcPr>
                </a:tc>
                <a:tc>
                  <a:txBody>
                    <a:bodyPr/>
                    <a:lstStyle/>
                    <a:p>
                      <a:pPr algn="ctr" fontAlgn="b"/>
                      <a:r>
                        <a:rPr lang="it-IT" sz="1800" b="1" u="none" strike="noStrike" dirty="0">
                          <a:solidFill>
                            <a:schemeClr val="bg1"/>
                          </a:solidFill>
                          <a:effectLst/>
                        </a:rPr>
                        <a:t>€/anno per n</a:t>
                      </a:r>
                      <a:r>
                        <a:rPr lang="it-IT" sz="1800" b="1" u="none" strike="noStrike" dirty="0" smtClean="0">
                          <a:solidFill>
                            <a:schemeClr val="bg1"/>
                          </a:solidFill>
                          <a:effectLst/>
                        </a:rPr>
                        <a:t>° scelte</a:t>
                      </a:r>
                      <a:endParaRPr lang="it-IT" sz="1800" b="1" i="0" u="none" strike="noStrike" dirty="0">
                        <a:solidFill>
                          <a:schemeClr val="bg1"/>
                        </a:solidFill>
                        <a:effectLst/>
                        <a:latin typeface="Calibri" panose="020F0502020204030204" pitchFamily="34" charset="0"/>
                      </a:endParaRPr>
                    </a:p>
                  </a:txBody>
                  <a:tcPr marL="9410" marR="9410" marT="9410" marB="0" anchor="ctr">
                    <a:solidFill>
                      <a:srgbClr val="71AF47"/>
                    </a:solidFill>
                  </a:tcPr>
                </a:tc>
              </a:tr>
              <a:tr h="203069">
                <a:tc rowSpan="7">
                  <a:txBody>
                    <a:bodyPr/>
                    <a:lstStyle/>
                    <a:p>
                      <a:pPr algn="ctr" fontAlgn="ctr"/>
                      <a:r>
                        <a:rPr lang="it-IT" sz="1200" b="1" u="none" strike="noStrike">
                          <a:effectLst/>
                        </a:rPr>
                        <a:t>500</a:t>
                      </a:r>
                      <a:endParaRPr lang="it-IT" sz="1200" b="1" i="0" u="none" strike="noStrike">
                        <a:solidFill>
                          <a:srgbClr val="000000"/>
                        </a:solidFill>
                        <a:effectLst/>
                        <a:latin typeface="Calibri" panose="020F0502020204030204" pitchFamily="34" charset="0"/>
                      </a:endParaRPr>
                    </a:p>
                  </a:txBody>
                  <a:tcPr marL="9410" marR="9410" marT="9410" marB="0" anchor="ctr"/>
                </a:tc>
                <a:tc>
                  <a:txBody>
                    <a:bodyPr/>
                    <a:lstStyle/>
                    <a:p>
                      <a:pPr algn="l" fontAlgn="b"/>
                      <a:r>
                        <a:rPr lang="it-IT" sz="1200" u="none" strike="noStrike">
                          <a:effectLst/>
                        </a:rPr>
                        <a:t>2010</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0,35</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175</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2011</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260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2012</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260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2013</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260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2014</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260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2015</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dirty="0">
                          <a:effectLst/>
                        </a:rPr>
                        <a:t>260</a:t>
                      </a:r>
                      <a:endParaRPr lang="it-IT" sz="1200" b="0" i="0" u="none" strike="noStrike" dirty="0">
                        <a:solidFill>
                          <a:srgbClr val="000000"/>
                        </a:solidFill>
                        <a:effectLst/>
                        <a:latin typeface="Calibri" panose="020F0502020204030204" pitchFamily="34" charset="0"/>
                      </a:endParaRPr>
                    </a:p>
                  </a:txBody>
                  <a:tcPr marL="9410" marR="9410" marT="9410" marB="0" anchor="ctr"/>
                </a:tc>
              </a:tr>
              <a:tr h="265453">
                <a:tc vMerge="1">
                  <a:txBody>
                    <a:bodyPr/>
                    <a:lstStyle/>
                    <a:p>
                      <a:endParaRPr lang="it-IT"/>
                    </a:p>
                  </a:txBody>
                  <a:tcPr/>
                </a:tc>
                <a:tc gridSpan="2">
                  <a:txBody>
                    <a:bodyPr/>
                    <a:lstStyle/>
                    <a:p>
                      <a:pPr algn="l" fontAlgn="b"/>
                      <a:r>
                        <a:rPr lang="it-IT" sz="1400" b="1" u="none" strike="noStrike" dirty="0">
                          <a:effectLst/>
                        </a:rPr>
                        <a:t>Totale arretrato </a:t>
                      </a:r>
                      <a:endParaRPr lang="it-IT" sz="1400" b="1" i="0" u="none" strike="noStrike" dirty="0">
                        <a:solidFill>
                          <a:srgbClr val="000000"/>
                        </a:solidFill>
                        <a:effectLst/>
                        <a:latin typeface="Calibri" panose="020F0502020204030204" pitchFamily="34" charset="0"/>
                      </a:endParaRPr>
                    </a:p>
                  </a:txBody>
                  <a:tcPr marL="9410" marR="9410" marT="9410" marB="0" anchor="ctr"/>
                </a:tc>
                <a:tc hMerge="1">
                  <a:txBody>
                    <a:bodyPr/>
                    <a:lstStyle/>
                    <a:p>
                      <a:endParaRPr lang="it-IT"/>
                    </a:p>
                  </a:txBody>
                  <a:tcPr/>
                </a:tc>
                <a:tc>
                  <a:txBody>
                    <a:bodyPr/>
                    <a:lstStyle/>
                    <a:p>
                      <a:pPr algn="l" fontAlgn="b"/>
                      <a:r>
                        <a:rPr lang="it-IT" sz="1400" b="1" u="none" strike="noStrike" dirty="0" smtClean="0">
                          <a:effectLst/>
                        </a:rPr>
                        <a:t>1.475 euro</a:t>
                      </a:r>
                      <a:endParaRPr lang="it-IT" sz="1400" b="1" i="0" u="none" strike="noStrike" dirty="0">
                        <a:solidFill>
                          <a:srgbClr val="000000"/>
                        </a:solidFill>
                        <a:effectLst/>
                        <a:latin typeface="Calibri" panose="020F0502020204030204" pitchFamily="34" charset="0"/>
                      </a:endParaRPr>
                    </a:p>
                  </a:txBody>
                  <a:tcPr marL="9410" marR="9410" marT="9410" marB="0" anchor="ctr"/>
                </a:tc>
              </a:tr>
              <a:tr h="203069">
                <a:tc rowSpan="7">
                  <a:txBody>
                    <a:bodyPr/>
                    <a:lstStyle/>
                    <a:p>
                      <a:pPr algn="ctr" fontAlgn="ctr"/>
                      <a:r>
                        <a:rPr lang="it-IT" sz="1200" b="1" u="none" strike="noStrike">
                          <a:effectLst/>
                        </a:rPr>
                        <a:t>1000</a:t>
                      </a:r>
                      <a:endParaRPr lang="it-IT" sz="1200" b="1" i="0" u="none" strike="noStrike">
                        <a:solidFill>
                          <a:srgbClr val="000000"/>
                        </a:solidFill>
                        <a:effectLst/>
                        <a:latin typeface="Calibri" panose="020F0502020204030204" pitchFamily="34" charset="0"/>
                      </a:endParaRPr>
                    </a:p>
                  </a:txBody>
                  <a:tcPr marL="9410" marR="9410" marT="9410" marB="0" anchor="ctr"/>
                </a:tc>
                <a:tc>
                  <a:txBody>
                    <a:bodyPr/>
                    <a:lstStyle/>
                    <a:p>
                      <a:pPr algn="l" fontAlgn="b"/>
                      <a:r>
                        <a:rPr lang="it-IT" sz="1200" u="none" strike="noStrike">
                          <a:effectLst/>
                        </a:rPr>
                        <a:t>2010</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dirty="0">
                          <a:effectLst/>
                        </a:rPr>
                        <a:t>0,35</a:t>
                      </a:r>
                      <a:endParaRPr lang="it-IT" sz="1200" b="0" i="0" u="none" strike="noStrike" dirty="0">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350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dirty="0">
                          <a:effectLst/>
                        </a:rPr>
                        <a:t>2011</a:t>
                      </a:r>
                      <a:endParaRPr lang="it-IT" sz="1200" b="0" i="0" u="none" strike="noStrike" dirty="0">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520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2012</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dirty="0">
                          <a:effectLst/>
                        </a:rPr>
                        <a:t>520</a:t>
                      </a:r>
                      <a:endParaRPr lang="it-IT" sz="1200" b="0" i="0" u="none" strike="noStrike" dirty="0">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2013</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520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2014</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520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2015</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520</a:t>
                      </a:r>
                      <a:endParaRPr lang="it-IT" sz="1200" b="0" i="0" u="none" strike="noStrike">
                        <a:solidFill>
                          <a:srgbClr val="000000"/>
                        </a:solidFill>
                        <a:effectLst/>
                        <a:latin typeface="Calibri" panose="020F0502020204030204" pitchFamily="34" charset="0"/>
                      </a:endParaRPr>
                    </a:p>
                  </a:txBody>
                  <a:tcPr marL="9410" marR="9410" marT="9410" marB="0" anchor="ctr"/>
                </a:tc>
              </a:tr>
              <a:tr h="257051">
                <a:tc vMerge="1">
                  <a:txBody>
                    <a:bodyPr/>
                    <a:lstStyle/>
                    <a:p>
                      <a:endParaRPr lang="it-IT"/>
                    </a:p>
                  </a:txBody>
                  <a:tcPr/>
                </a:tc>
                <a:tc gridSpan="2">
                  <a:txBody>
                    <a:bodyPr/>
                    <a:lstStyle/>
                    <a:p>
                      <a:pPr algn="l" fontAlgn="b"/>
                      <a:r>
                        <a:rPr lang="it-IT" sz="1400" b="1" u="none" strike="noStrike">
                          <a:effectLst/>
                        </a:rPr>
                        <a:t>Totale arretrato </a:t>
                      </a:r>
                      <a:endParaRPr lang="it-IT" sz="1400" b="1" i="0" u="none" strike="noStrike">
                        <a:solidFill>
                          <a:srgbClr val="000000"/>
                        </a:solidFill>
                        <a:effectLst/>
                        <a:latin typeface="Calibri" panose="020F0502020204030204" pitchFamily="34" charset="0"/>
                      </a:endParaRPr>
                    </a:p>
                  </a:txBody>
                  <a:tcPr marL="9410" marR="9410" marT="9410" marB="0" anchor="ctr"/>
                </a:tc>
                <a:tc hMerge="1">
                  <a:txBody>
                    <a:bodyPr/>
                    <a:lstStyle/>
                    <a:p>
                      <a:endParaRPr lang="it-IT"/>
                    </a:p>
                  </a:txBody>
                  <a:tcPr/>
                </a:tc>
                <a:tc>
                  <a:txBody>
                    <a:bodyPr/>
                    <a:lstStyle/>
                    <a:p>
                      <a:pPr algn="l" fontAlgn="b"/>
                      <a:r>
                        <a:rPr lang="it-IT" sz="1400" b="1" u="none" strike="noStrike" dirty="0" smtClean="0">
                          <a:effectLst/>
                        </a:rPr>
                        <a:t>2.950 euro</a:t>
                      </a:r>
                      <a:endParaRPr lang="it-IT" sz="1400" b="1" i="0" u="none" strike="noStrike" dirty="0">
                        <a:solidFill>
                          <a:srgbClr val="000000"/>
                        </a:solidFill>
                        <a:effectLst/>
                        <a:latin typeface="Calibri" panose="020F0502020204030204" pitchFamily="34" charset="0"/>
                      </a:endParaRPr>
                    </a:p>
                  </a:txBody>
                  <a:tcPr marL="9410" marR="9410" marT="9410" marB="0" anchor="ctr"/>
                </a:tc>
              </a:tr>
              <a:tr h="203069">
                <a:tc rowSpan="7">
                  <a:txBody>
                    <a:bodyPr/>
                    <a:lstStyle/>
                    <a:p>
                      <a:pPr algn="ctr" fontAlgn="ctr"/>
                      <a:r>
                        <a:rPr lang="it-IT" sz="1200" b="1" u="none" strike="noStrike" dirty="0">
                          <a:effectLst/>
                        </a:rPr>
                        <a:t>1500</a:t>
                      </a:r>
                      <a:endParaRPr lang="it-IT" sz="1200" b="1" i="0" u="none" strike="noStrike" dirty="0">
                        <a:solidFill>
                          <a:srgbClr val="000000"/>
                        </a:solidFill>
                        <a:effectLst/>
                        <a:latin typeface="Calibri" panose="020F0502020204030204" pitchFamily="34" charset="0"/>
                      </a:endParaRPr>
                    </a:p>
                  </a:txBody>
                  <a:tcPr marL="9410" marR="9410" marT="9410" marB="0" anchor="ctr"/>
                </a:tc>
                <a:tc>
                  <a:txBody>
                    <a:bodyPr/>
                    <a:lstStyle/>
                    <a:p>
                      <a:pPr algn="l" fontAlgn="b"/>
                      <a:r>
                        <a:rPr lang="it-IT" sz="1200" u="none" strike="noStrike">
                          <a:effectLst/>
                        </a:rPr>
                        <a:t>2010</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dirty="0">
                          <a:effectLst/>
                        </a:rPr>
                        <a:t>0,35</a:t>
                      </a:r>
                      <a:endParaRPr lang="it-IT" sz="1200" b="0" i="0" u="none" strike="noStrike" dirty="0">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525</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2011</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780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2012</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780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2013</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780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2014</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780</a:t>
                      </a:r>
                      <a:endParaRPr lang="it-IT" sz="1200" b="0" i="0" u="none" strike="noStrike">
                        <a:solidFill>
                          <a:srgbClr val="000000"/>
                        </a:solidFill>
                        <a:effectLst/>
                        <a:latin typeface="Calibri" panose="020F0502020204030204" pitchFamily="34" charset="0"/>
                      </a:endParaRPr>
                    </a:p>
                  </a:txBody>
                  <a:tcPr marL="9410" marR="9410" marT="9410" marB="0" anchor="ctr"/>
                </a:tc>
              </a:tr>
              <a:tr h="203069">
                <a:tc vMerge="1">
                  <a:txBody>
                    <a:bodyPr/>
                    <a:lstStyle/>
                    <a:p>
                      <a:endParaRPr lang="it-IT"/>
                    </a:p>
                  </a:txBody>
                  <a:tcPr/>
                </a:tc>
                <a:tc>
                  <a:txBody>
                    <a:bodyPr/>
                    <a:lstStyle/>
                    <a:p>
                      <a:pPr algn="l" fontAlgn="b"/>
                      <a:r>
                        <a:rPr lang="it-IT" sz="1200" u="none" strike="noStrike">
                          <a:effectLst/>
                        </a:rPr>
                        <a:t>2015</a:t>
                      </a:r>
                      <a:endParaRPr lang="it-IT" sz="1200" b="0" i="0" u="none" strike="noStrike">
                        <a:solidFill>
                          <a:srgbClr val="000000"/>
                        </a:solidFill>
                        <a:effectLst/>
                        <a:latin typeface="Calibri" panose="020F0502020204030204" pitchFamily="34" charset="0"/>
                      </a:endParaRPr>
                    </a:p>
                  </a:txBody>
                  <a:tcPr marL="9410" marR="9410" marT="9410" marB="0" anchor="ctr"/>
                </a:tc>
                <a:tc>
                  <a:txBody>
                    <a:bodyPr/>
                    <a:lstStyle/>
                    <a:p>
                      <a:pPr algn="l" rtl="0" fontAlgn="ctr"/>
                      <a:r>
                        <a:rPr lang="it-IT" sz="1200" u="none" strike="noStrike">
                          <a:effectLst/>
                        </a:rPr>
                        <a:t>0,52</a:t>
                      </a:r>
                      <a:endParaRPr lang="it-IT" sz="1200" b="0" i="0" u="none" strike="noStrike">
                        <a:solidFill>
                          <a:srgbClr val="000000"/>
                        </a:solidFill>
                        <a:effectLst/>
                        <a:latin typeface="Cambria" panose="02040503050406030204" pitchFamily="18" charset="0"/>
                      </a:endParaRPr>
                    </a:p>
                  </a:txBody>
                  <a:tcPr marL="423465" marR="9410" marT="9410" marB="0" anchor="ctr"/>
                </a:tc>
                <a:tc>
                  <a:txBody>
                    <a:bodyPr/>
                    <a:lstStyle/>
                    <a:p>
                      <a:pPr algn="l" fontAlgn="b"/>
                      <a:r>
                        <a:rPr lang="it-IT" sz="1200" u="none" strike="noStrike">
                          <a:effectLst/>
                        </a:rPr>
                        <a:t>780</a:t>
                      </a:r>
                      <a:endParaRPr lang="it-IT" sz="1200" b="0" i="0" u="none" strike="noStrike">
                        <a:solidFill>
                          <a:srgbClr val="000000"/>
                        </a:solidFill>
                        <a:effectLst/>
                        <a:latin typeface="Calibri" panose="020F0502020204030204" pitchFamily="34" charset="0"/>
                      </a:endParaRPr>
                    </a:p>
                  </a:txBody>
                  <a:tcPr marL="9410" marR="9410" marT="9410" marB="0" anchor="ctr"/>
                </a:tc>
              </a:tr>
              <a:tr h="257051">
                <a:tc vMerge="1">
                  <a:txBody>
                    <a:bodyPr/>
                    <a:lstStyle/>
                    <a:p>
                      <a:endParaRPr lang="it-IT"/>
                    </a:p>
                  </a:txBody>
                  <a:tcPr/>
                </a:tc>
                <a:tc gridSpan="2">
                  <a:txBody>
                    <a:bodyPr/>
                    <a:lstStyle/>
                    <a:p>
                      <a:pPr algn="l" fontAlgn="b"/>
                      <a:r>
                        <a:rPr lang="it-IT" sz="1400" b="1" u="none" strike="noStrike" dirty="0">
                          <a:effectLst/>
                        </a:rPr>
                        <a:t>Totale arretrato </a:t>
                      </a:r>
                      <a:endParaRPr lang="it-IT" sz="1400" b="1" i="0" u="none" strike="noStrike" dirty="0">
                        <a:solidFill>
                          <a:srgbClr val="000000"/>
                        </a:solidFill>
                        <a:effectLst/>
                        <a:latin typeface="Calibri" panose="020F0502020204030204" pitchFamily="34" charset="0"/>
                      </a:endParaRPr>
                    </a:p>
                  </a:txBody>
                  <a:tcPr marL="9410" marR="9410" marT="9410" marB="0" anchor="ctr"/>
                </a:tc>
                <a:tc hMerge="1">
                  <a:txBody>
                    <a:bodyPr/>
                    <a:lstStyle/>
                    <a:p>
                      <a:endParaRPr lang="it-IT"/>
                    </a:p>
                  </a:txBody>
                  <a:tcPr/>
                </a:tc>
                <a:tc>
                  <a:txBody>
                    <a:bodyPr/>
                    <a:lstStyle/>
                    <a:p>
                      <a:pPr algn="l" fontAlgn="b"/>
                      <a:r>
                        <a:rPr lang="it-IT" sz="1400" b="1" u="none" strike="noStrike" dirty="0" smtClean="0">
                          <a:effectLst/>
                        </a:rPr>
                        <a:t>4.425 euro</a:t>
                      </a:r>
                      <a:endParaRPr lang="it-IT" sz="1400" b="1" i="0" u="none" strike="noStrike" dirty="0">
                        <a:solidFill>
                          <a:srgbClr val="000000"/>
                        </a:solidFill>
                        <a:effectLst/>
                        <a:latin typeface="Calibri" panose="020F0502020204030204" pitchFamily="34" charset="0"/>
                      </a:endParaRPr>
                    </a:p>
                  </a:txBody>
                  <a:tcPr marL="9410" marR="9410" marT="9410" marB="0" anchor="ctr"/>
                </a:tc>
              </a:tr>
            </a:tbl>
          </a:graphicData>
        </a:graphic>
      </p:graphicFrame>
      <p:sp>
        <p:nvSpPr>
          <p:cNvPr id="5" name="Segnaposto contenuto 2"/>
          <p:cNvSpPr>
            <a:spLocks noGrp="1"/>
          </p:cNvSpPr>
          <p:nvPr>
            <p:ph idx="1"/>
          </p:nvPr>
        </p:nvSpPr>
        <p:spPr>
          <a:xfrm>
            <a:off x="568411" y="573474"/>
            <a:ext cx="10981038" cy="431542"/>
          </a:xfrm>
        </p:spPr>
        <p:txBody>
          <a:bodyPr>
            <a:noAutofit/>
          </a:bodyPr>
          <a:lstStyle/>
          <a:p>
            <a:pPr marL="0" indent="0" algn="ctr">
              <a:buNone/>
            </a:pPr>
            <a:r>
              <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Medici di Assistenza Primaria: arretrati 2010-2015/n° </a:t>
            </a:r>
            <a:r>
              <a:rPr lang="it-IT"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scelte</a:t>
            </a:r>
            <a:endPar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a:p>
            <a:pPr marL="0" indent="0" algn="ctr">
              <a:buNone/>
            </a:pPr>
            <a:endPar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Tree>
    <p:extLst>
      <p:ext uri="{BB962C8B-B14F-4D97-AF65-F5344CB8AC3E}">
        <p14:creationId xmlns:p14="http://schemas.microsoft.com/office/powerpoint/2010/main" val="124206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42523" y="1919416"/>
            <a:ext cx="3137440" cy="764702"/>
          </a:xfrm>
        </p:spPr>
        <p:txBody>
          <a:bodyPr>
            <a:normAutofit/>
          </a:bodyPr>
          <a:lstStyle/>
          <a:p>
            <a:r>
              <a:rPr lang="en-US" sz="1800" b="1" dirty="0" err="1">
                <a:solidFill>
                  <a:schemeClr val="accent6">
                    <a:lumMod val="50000"/>
                  </a:schemeClr>
                </a:solidFill>
                <a:latin typeface="+mn-lt"/>
                <a:ea typeface="+mn-ea"/>
                <a:cs typeface="+mn-cs"/>
              </a:rPr>
              <a:t>Medicina</a:t>
            </a:r>
            <a:r>
              <a:rPr lang="en-US" sz="1800" b="1" dirty="0">
                <a:solidFill>
                  <a:schemeClr val="accent6">
                    <a:lumMod val="50000"/>
                  </a:schemeClr>
                </a:solidFill>
                <a:latin typeface="+mn-lt"/>
                <a:ea typeface="+mn-ea"/>
                <a:cs typeface="+mn-cs"/>
              </a:rPr>
              <a:t> </a:t>
            </a:r>
            <a:r>
              <a:rPr lang="en-US" sz="1800" b="1" dirty="0" err="1">
                <a:solidFill>
                  <a:schemeClr val="accent6">
                    <a:lumMod val="50000"/>
                  </a:schemeClr>
                </a:solidFill>
                <a:latin typeface="+mn-lt"/>
                <a:ea typeface="+mn-ea"/>
                <a:cs typeface="+mn-cs"/>
              </a:rPr>
              <a:t>dei</a:t>
            </a:r>
            <a:r>
              <a:rPr lang="en-US" sz="1800" b="1" dirty="0">
                <a:solidFill>
                  <a:schemeClr val="accent6">
                    <a:lumMod val="50000"/>
                  </a:schemeClr>
                </a:solidFill>
                <a:latin typeface="+mn-lt"/>
                <a:ea typeface="+mn-ea"/>
                <a:cs typeface="+mn-cs"/>
              </a:rPr>
              <a:t> </a:t>
            </a:r>
            <a:r>
              <a:rPr lang="en-US" sz="1800" b="1" dirty="0" err="1">
                <a:solidFill>
                  <a:schemeClr val="accent6">
                    <a:lumMod val="50000"/>
                  </a:schemeClr>
                </a:solidFill>
                <a:latin typeface="+mn-lt"/>
                <a:ea typeface="+mn-ea"/>
                <a:cs typeface="+mn-cs"/>
              </a:rPr>
              <a:t>Servizi</a:t>
            </a:r>
            <a:r>
              <a:rPr lang="en-US" sz="1800" b="1" dirty="0">
                <a:solidFill>
                  <a:schemeClr val="accent6">
                    <a:lumMod val="50000"/>
                  </a:schemeClr>
                </a:solidFill>
                <a:latin typeface="+mn-lt"/>
                <a:ea typeface="+mn-ea"/>
                <a:cs typeface="+mn-cs"/>
              </a:rPr>
              <a:t> </a:t>
            </a:r>
            <a:r>
              <a:rPr lang="en-US" sz="1800" b="1" dirty="0" err="1" smtClean="0">
                <a:solidFill>
                  <a:schemeClr val="accent6">
                    <a:lumMod val="50000"/>
                  </a:schemeClr>
                </a:solidFill>
                <a:latin typeface="+mn-lt"/>
                <a:ea typeface="+mn-ea"/>
                <a:cs typeface="+mn-cs"/>
              </a:rPr>
              <a:t>Territoriali</a:t>
            </a:r>
            <a:endParaRPr lang="it-IT" sz="2000" b="1" dirty="0">
              <a:solidFill>
                <a:schemeClr val="accent6">
                  <a:lumMod val="50000"/>
                </a:schemeClr>
              </a:solidFill>
            </a:endParaRPr>
          </a:p>
        </p:txBody>
      </p:sp>
      <p:sp>
        <p:nvSpPr>
          <p:cNvPr id="3" name="Segnaposto contenuto 2"/>
          <p:cNvSpPr>
            <a:spLocks noGrp="1"/>
          </p:cNvSpPr>
          <p:nvPr>
            <p:ph idx="1"/>
          </p:nvPr>
        </p:nvSpPr>
        <p:spPr>
          <a:xfrm>
            <a:off x="938828" y="2108315"/>
            <a:ext cx="2859904" cy="637489"/>
          </a:xfrm>
        </p:spPr>
        <p:txBody>
          <a:bodyPr>
            <a:normAutofit/>
          </a:bodyPr>
          <a:lstStyle/>
          <a:p>
            <a:pPr marL="0" indent="0" algn="ctr">
              <a:buNone/>
            </a:pPr>
            <a:r>
              <a:rPr lang="it-IT" sz="1800" b="1" dirty="0" smtClean="0">
                <a:solidFill>
                  <a:schemeClr val="accent6">
                    <a:lumMod val="50000"/>
                  </a:schemeClr>
                </a:solidFill>
              </a:rPr>
              <a:t>Continuità Assistenziale</a:t>
            </a:r>
          </a:p>
          <a:p>
            <a:pPr marL="0" indent="0">
              <a:buNone/>
            </a:pPr>
            <a:endParaRPr lang="it-IT" sz="1800" b="1" dirty="0" smtClean="0">
              <a:solidFill>
                <a:schemeClr val="accent6">
                  <a:lumMod val="50000"/>
                </a:schemeClr>
              </a:solidFill>
            </a:endParaRPr>
          </a:p>
          <a:p>
            <a:pPr marL="0" indent="0">
              <a:buNone/>
            </a:pPr>
            <a:endParaRPr lang="it-IT" sz="1800" b="1" dirty="0" smtClean="0">
              <a:solidFill>
                <a:schemeClr val="accent6">
                  <a:lumMod val="50000"/>
                </a:schemeClr>
              </a:solidFill>
            </a:endParaRPr>
          </a:p>
          <a:p>
            <a:pPr marL="0" indent="0">
              <a:buNone/>
            </a:pPr>
            <a:endParaRPr lang="it-IT" sz="1800" b="1" dirty="0">
              <a:solidFill>
                <a:schemeClr val="accent6">
                  <a:lumMod val="50000"/>
                </a:schemeClr>
              </a:solidFill>
            </a:endParaRPr>
          </a:p>
        </p:txBody>
      </p:sp>
      <p:sp>
        <p:nvSpPr>
          <p:cNvPr id="4" name="Titolo 1"/>
          <p:cNvSpPr txBox="1">
            <a:spLocks/>
          </p:cNvSpPr>
          <p:nvPr/>
        </p:nvSpPr>
        <p:spPr>
          <a:xfrm>
            <a:off x="8017482" y="2038628"/>
            <a:ext cx="3133226" cy="526278"/>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err="1">
                <a:solidFill>
                  <a:schemeClr val="accent6">
                    <a:lumMod val="50000"/>
                  </a:schemeClr>
                </a:solidFill>
                <a:latin typeface="+mn-lt"/>
                <a:ea typeface="+mn-ea"/>
                <a:cs typeface="+mn-cs"/>
              </a:rPr>
              <a:t>Emergenza</a:t>
            </a:r>
            <a:r>
              <a:rPr lang="en-US" sz="1800" b="1" dirty="0">
                <a:solidFill>
                  <a:schemeClr val="accent6">
                    <a:lumMod val="50000"/>
                  </a:schemeClr>
                </a:solidFill>
                <a:latin typeface="+mn-lt"/>
                <a:ea typeface="+mn-ea"/>
                <a:cs typeface="+mn-cs"/>
              </a:rPr>
              <a:t> Sanitaria </a:t>
            </a:r>
            <a:r>
              <a:rPr lang="en-US" sz="1800" b="1" dirty="0" err="1">
                <a:solidFill>
                  <a:schemeClr val="accent6">
                    <a:lumMod val="50000"/>
                  </a:schemeClr>
                </a:solidFill>
                <a:latin typeface="+mn-lt"/>
                <a:ea typeface="+mn-ea"/>
                <a:cs typeface="+mn-cs"/>
              </a:rPr>
              <a:t>Territoriale</a:t>
            </a:r>
            <a:endParaRPr lang="it-IT" sz="1800" b="1" dirty="0">
              <a:solidFill>
                <a:schemeClr val="accent6">
                  <a:lumMod val="50000"/>
                </a:schemeClr>
              </a:solidFill>
              <a:latin typeface="+mn-lt"/>
              <a:ea typeface="+mn-ea"/>
              <a:cs typeface="+mn-cs"/>
            </a:endParaRPr>
          </a:p>
        </p:txBody>
      </p:sp>
      <p:graphicFrame>
        <p:nvGraphicFramePr>
          <p:cNvPr id="6" name="Tabella 5"/>
          <p:cNvGraphicFramePr>
            <a:graphicFrameLocks noGrp="1"/>
          </p:cNvGraphicFramePr>
          <p:nvPr>
            <p:extLst>
              <p:ext uri="{D42A27DB-BD31-4B8C-83A1-F6EECF244321}">
                <p14:modId xmlns:p14="http://schemas.microsoft.com/office/powerpoint/2010/main" val="3377000049"/>
              </p:ext>
            </p:extLst>
          </p:nvPr>
        </p:nvGraphicFramePr>
        <p:xfrm>
          <a:off x="971778" y="2745804"/>
          <a:ext cx="2795270" cy="2296795"/>
        </p:xfrm>
        <a:graphic>
          <a:graphicData uri="http://schemas.openxmlformats.org/drawingml/2006/table">
            <a:tbl>
              <a:tblPr firstRow="1" firstCol="1" lastRow="1" lastCol="1" bandRow="1" bandCol="1">
                <a:tableStyleId>{16D9F66E-5EB9-4882-86FB-DCBF35E3C3E4}</a:tableStyleId>
              </a:tblPr>
              <a:tblGrid>
                <a:gridCol w="1356995"/>
                <a:gridCol w="1438275"/>
              </a:tblGrid>
              <a:tr h="328930">
                <a:tc>
                  <a:txBody>
                    <a:bodyPr/>
                    <a:lstStyle/>
                    <a:p>
                      <a:pPr marL="398145">
                        <a:spcBef>
                          <a:spcPts val="5"/>
                        </a:spcBef>
                        <a:spcAft>
                          <a:spcPts val="0"/>
                        </a:spcAft>
                      </a:pPr>
                      <a:r>
                        <a:rPr lang="en-US" sz="1400" spc="-5" dirty="0">
                          <a:effectLst/>
                        </a:rPr>
                        <a:t>Anno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03530">
                        <a:spcBef>
                          <a:spcPts val="5"/>
                        </a:spcBef>
                        <a:spcAft>
                          <a:spcPts val="0"/>
                        </a:spcAft>
                      </a:pPr>
                      <a:r>
                        <a:rPr lang="en-US" sz="1400" dirty="0">
                          <a:effectLst/>
                        </a:rPr>
                        <a:t>€/per </a:t>
                      </a:r>
                      <a:r>
                        <a:rPr lang="en-US" sz="1400" dirty="0" err="1">
                          <a:effectLst/>
                        </a:rPr>
                        <a:t>ora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a:effectLst/>
                        </a:rPr>
                        <a:t>2010</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a:effectLst/>
                        </a:rPr>
                        <a:t>0,11</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a:effectLst/>
                        </a:rPr>
                        <a:t>2011</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a:effectLst/>
                        </a:rPr>
                        <a:t>0,17</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dirty="0" err="1">
                          <a:effectLst/>
                        </a:rPr>
                        <a:t>arretrati</a:t>
                      </a:r>
                      <a:r>
                        <a:rPr lang="en-US" sz="1400" spc="5" dirty="0">
                          <a:effectLst/>
                        </a:rPr>
                        <a:t> </a:t>
                      </a:r>
                      <a:r>
                        <a:rPr lang="en-US" sz="1400" dirty="0">
                          <a:effectLst/>
                        </a:rPr>
                        <a:t>2012</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a:effectLst/>
                        </a:rPr>
                        <a:t>0,17</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8930">
                <a:tc>
                  <a:txBody>
                    <a:bodyPr/>
                    <a:lstStyle/>
                    <a:p>
                      <a:pPr marL="131445">
                        <a:spcBef>
                          <a:spcPts val="5"/>
                        </a:spcBef>
                        <a:spcAft>
                          <a:spcPts val="0"/>
                        </a:spcAft>
                      </a:pPr>
                      <a:r>
                        <a:rPr lang="en-US" sz="1400" spc="-10">
                          <a:effectLst/>
                        </a:rPr>
                        <a:t>arretrati</a:t>
                      </a:r>
                      <a:r>
                        <a:rPr lang="en-US" sz="1400" spc="5">
                          <a:effectLst/>
                        </a:rPr>
                        <a:t> </a:t>
                      </a:r>
                      <a:r>
                        <a:rPr lang="en-US" sz="1400">
                          <a:effectLst/>
                        </a:rPr>
                        <a:t>2013</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spcBef>
                          <a:spcPts val="5"/>
                        </a:spcBef>
                        <a:spcAft>
                          <a:spcPts val="0"/>
                        </a:spcAft>
                      </a:pPr>
                      <a:r>
                        <a:rPr lang="en-US" sz="1400">
                          <a:effectLst/>
                        </a:rPr>
                        <a:t>0,17</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8295">
                <a:tc>
                  <a:txBody>
                    <a:bodyPr/>
                    <a:lstStyle/>
                    <a:p>
                      <a:pPr marL="131445">
                        <a:lnSpc>
                          <a:spcPts val="1285"/>
                        </a:lnSpc>
                        <a:spcAft>
                          <a:spcPts val="0"/>
                        </a:spcAft>
                      </a:pPr>
                      <a:r>
                        <a:rPr lang="en-US" sz="1400" spc="-10" dirty="0" err="1">
                          <a:effectLst/>
                        </a:rPr>
                        <a:t>arretrati</a:t>
                      </a:r>
                      <a:r>
                        <a:rPr lang="en-US" sz="1400" spc="5" dirty="0">
                          <a:effectLst/>
                        </a:rPr>
                        <a:t> </a:t>
                      </a:r>
                      <a:r>
                        <a:rPr lang="en-US" sz="1400" dirty="0">
                          <a:effectLst/>
                        </a:rPr>
                        <a:t>2014</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a:effectLst/>
                        </a:rPr>
                        <a:t>0,17</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a:effectLst/>
                        </a:rPr>
                        <a:t>2015</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a:effectLst/>
                        </a:rPr>
                        <a:t>0,17</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graphicFrame>
        <p:nvGraphicFramePr>
          <p:cNvPr id="8" name="Tabella 7"/>
          <p:cNvGraphicFramePr>
            <a:graphicFrameLocks noGrp="1"/>
          </p:cNvGraphicFramePr>
          <p:nvPr>
            <p:extLst>
              <p:ext uri="{D42A27DB-BD31-4B8C-83A1-F6EECF244321}">
                <p14:modId xmlns:p14="http://schemas.microsoft.com/office/powerpoint/2010/main" val="2493203738"/>
              </p:ext>
            </p:extLst>
          </p:nvPr>
        </p:nvGraphicFramePr>
        <p:xfrm>
          <a:off x="4577891" y="2745803"/>
          <a:ext cx="2795270" cy="2296795"/>
        </p:xfrm>
        <a:graphic>
          <a:graphicData uri="http://schemas.openxmlformats.org/drawingml/2006/table">
            <a:tbl>
              <a:tblPr firstRow="1" firstCol="1" lastRow="1" lastCol="1" bandRow="1" bandCol="1">
                <a:tableStyleId>{16D9F66E-5EB9-4882-86FB-DCBF35E3C3E4}</a:tableStyleId>
              </a:tblPr>
              <a:tblGrid>
                <a:gridCol w="1356995"/>
                <a:gridCol w="1438275"/>
              </a:tblGrid>
              <a:tr h="327660">
                <a:tc>
                  <a:txBody>
                    <a:bodyPr/>
                    <a:lstStyle/>
                    <a:p>
                      <a:pPr marL="398145">
                        <a:lnSpc>
                          <a:spcPts val="1285"/>
                        </a:lnSpc>
                        <a:spcAft>
                          <a:spcPts val="0"/>
                        </a:spcAft>
                      </a:pPr>
                      <a:r>
                        <a:rPr lang="en-US" sz="1400" spc="-5" dirty="0">
                          <a:effectLst/>
                        </a:rPr>
                        <a:t>Anno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03530">
                        <a:lnSpc>
                          <a:spcPts val="1285"/>
                        </a:lnSpc>
                        <a:spcAft>
                          <a:spcPts val="0"/>
                        </a:spcAft>
                      </a:pPr>
                      <a:r>
                        <a:rPr lang="en-US" sz="1400">
                          <a:effectLst/>
                        </a:rPr>
                        <a:t>€/per ora</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a:effectLst/>
                        </a:rPr>
                        <a:t>2010</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smtClean="0">
                          <a:effectLst/>
                        </a:rPr>
                        <a:t>0,12</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a:effectLst/>
                        </a:rPr>
                        <a:t>2011</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smtClean="0">
                          <a:effectLst/>
                        </a:rPr>
                        <a:t>0,18</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8930">
                <a:tc>
                  <a:txBody>
                    <a:bodyPr/>
                    <a:lstStyle/>
                    <a:p>
                      <a:pPr marL="131445">
                        <a:spcBef>
                          <a:spcPts val="5"/>
                        </a:spcBef>
                        <a:spcAft>
                          <a:spcPts val="0"/>
                        </a:spcAft>
                      </a:pPr>
                      <a:r>
                        <a:rPr lang="en-US" sz="1400" spc="-10">
                          <a:effectLst/>
                        </a:rPr>
                        <a:t>arretrati</a:t>
                      </a:r>
                      <a:r>
                        <a:rPr lang="en-US" sz="1400" spc="5">
                          <a:effectLst/>
                        </a:rPr>
                        <a:t> </a:t>
                      </a:r>
                      <a:r>
                        <a:rPr lang="en-US" sz="1400">
                          <a:effectLst/>
                        </a:rPr>
                        <a:t>2012</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spcBef>
                          <a:spcPts val="5"/>
                        </a:spcBef>
                        <a:spcAft>
                          <a:spcPts val="0"/>
                        </a:spcAft>
                      </a:pPr>
                      <a:r>
                        <a:rPr lang="en-US" sz="1400" dirty="0" smtClean="0">
                          <a:effectLst/>
                        </a:rPr>
                        <a:t>0,18</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a:effectLst/>
                        </a:rPr>
                        <a:t>2013</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smtClean="0">
                          <a:effectLst/>
                        </a:rPr>
                        <a:t>0,18</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8295">
                <a:tc>
                  <a:txBody>
                    <a:bodyPr/>
                    <a:lstStyle/>
                    <a:p>
                      <a:pPr marL="131445">
                        <a:lnSpc>
                          <a:spcPts val="1285"/>
                        </a:lnSpc>
                        <a:spcAft>
                          <a:spcPts val="0"/>
                        </a:spcAft>
                      </a:pPr>
                      <a:r>
                        <a:rPr lang="en-US" sz="1400" spc="-10">
                          <a:effectLst/>
                        </a:rPr>
                        <a:t>arretrati</a:t>
                      </a:r>
                      <a:r>
                        <a:rPr lang="en-US" sz="1400" spc="5">
                          <a:effectLst/>
                        </a:rPr>
                        <a:t> </a:t>
                      </a:r>
                      <a:r>
                        <a:rPr lang="en-US" sz="1400">
                          <a:effectLst/>
                        </a:rPr>
                        <a:t>2014</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smtClean="0">
                          <a:effectLst/>
                        </a:rPr>
                        <a:t>0,18</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8930">
                <a:tc>
                  <a:txBody>
                    <a:bodyPr/>
                    <a:lstStyle/>
                    <a:p>
                      <a:pPr marL="131445">
                        <a:lnSpc>
                          <a:spcPts val="1285"/>
                        </a:lnSpc>
                        <a:spcAft>
                          <a:spcPts val="0"/>
                        </a:spcAft>
                      </a:pPr>
                      <a:r>
                        <a:rPr lang="en-US" sz="1400" spc="-5" dirty="0" err="1">
                          <a:effectLst/>
                        </a:rPr>
                        <a:t>arretrati</a:t>
                      </a:r>
                      <a:r>
                        <a:rPr lang="en-US" sz="1400" spc="5" dirty="0">
                          <a:effectLst/>
                        </a:rPr>
                        <a:t> </a:t>
                      </a:r>
                      <a:r>
                        <a:rPr lang="en-US" sz="1400" dirty="0">
                          <a:effectLst/>
                        </a:rPr>
                        <a:t>2015</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smtClean="0">
                          <a:effectLst/>
                        </a:rPr>
                        <a:t>0,18</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graphicFrame>
        <p:nvGraphicFramePr>
          <p:cNvPr id="10" name="Tabella 9"/>
          <p:cNvGraphicFramePr>
            <a:graphicFrameLocks noGrp="1"/>
          </p:cNvGraphicFramePr>
          <p:nvPr>
            <p:extLst>
              <p:ext uri="{D42A27DB-BD31-4B8C-83A1-F6EECF244321}">
                <p14:modId xmlns:p14="http://schemas.microsoft.com/office/powerpoint/2010/main" val="2556295930"/>
              </p:ext>
            </p:extLst>
          </p:nvPr>
        </p:nvGraphicFramePr>
        <p:xfrm>
          <a:off x="8184004" y="2746439"/>
          <a:ext cx="2795270" cy="2296160"/>
        </p:xfrm>
        <a:graphic>
          <a:graphicData uri="http://schemas.openxmlformats.org/drawingml/2006/table">
            <a:tbl>
              <a:tblPr firstRow="1" firstCol="1" lastRow="1" lastCol="1" bandRow="1" bandCol="1">
                <a:tableStyleId>{16D9F66E-5EB9-4882-86FB-DCBF35E3C3E4}</a:tableStyleId>
              </a:tblPr>
              <a:tblGrid>
                <a:gridCol w="1356995"/>
                <a:gridCol w="1438275"/>
              </a:tblGrid>
              <a:tr h="328930">
                <a:tc>
                  <a:txBody>
                    <a:bodyPr/>
                    <a:lstStyle/>
                    <a:p>
                      <a:pPr marL="398145" algn="l">
                        <a:spcBef>
                          <a:spcPts val="5"/>
                        </a:spcBef>
                        <a:spcAft>
                          <a:spcPts val="0"/>
                        </a:spcAft>
                      </a:pPr>
                      <a:r>
                        <a:rPr lang="en-US" sz="1400" spc="-5" dirty="0">
                          <a:effectLst/>
                        </a:rPr>
                        <a:t>Anno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03530" algn="l">
                        <a:spcBef>
                          <a:spcPts val="5"/>
                        </a:spcBef>
                        <a:spcAft>
                          <a:spcPts val="0"/>
                        </a:spcAft>
                      </a:pPr>
                      <a:r>
                        <a:rPr lang="en-US" sz="1400" dirty="0">
                          <a:effectLst/>
                        </a:rPr>
                        <a:t>€/per </a:t>
                      </a:r>
                      <a:r>
                        <a:rPr lang="en-US" sz="1400" dirty="0" err="1">
                          <a:effectLst/>
                        </a:rPr>
                        <a:t>ora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gn="l">
                        <a:lnSpc>
                          <a:spcPts val="1285"/>
                        </a:lnSpc>
                        <a:spcAft>
                          <a:spcPts val="0"/>
                        </a:spcAft>
                      </a:pPr>
                      <a:r>
                        <a:rPr lang="en-US" sz="1400" spc="-10" dirty="0" err="1">
                          <a:effectLst/>
                        </a:rPr>
                        <a:t>arretrati</a:t>
                      </a:r>
                      <a:r>
                        <a:rPr lang="en-US" sz="1400" spc="5" dirty="0">
                          <a:effectLst/>
                        </a:rPr>
                        <a:t> </a:t>
                      </a:r>
                      <a:r>
                        <a:rPr lang="en-US" sz="1400" dirty="0">
                          <a:effectLst/>
                        </a:rPr>
                        <a:t>2010</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a:effectLst/>
                        </a:rPr>
                        <a:t>0,12</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gn="l">
                        <a:lnSpc>
                          <a:spcPts val="1285"/>
                        </a:lnSpc>
                        <a:spcAft>
                          <a:spcPts val="0"/>
                        </a:spcAft>
                      </a:pPr>
                      <a:r>
                        <a:rPr lang="en-US" sz="1400" spc="-10">
                          <a:effectLst/>
                        </a:rPr>
                        <a:t>arretrati</a:t>
                      </a:r>
                      <a:r>
                        <a:rPr lang="en-US" sz="1400" spc="5">
                          <a:effectLst/>
                        </a:rPr>
                        <a:t> </a:t>
                      </a:r>
                      <a:r>
                        <a:rPr lang="en-US" sz="1400">
                          <a:effectLst/>
                        </a:rPr>
                        <a:t>2011</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a:effectLst/>
                        </a:rPr>
                        <a:t>0,18</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gn="l">
                        <a:lnSpc>
                          <a:spcPts val="1285"/>
                        </a:lnSpc>
                        <a:spcAft>
                          <a:spcPts val="0"/>
                        </a:spcAft>
                      </a:pPr>
                      <a:r>
                        <a:rPr lang="en-US" sz="1400" spc="-10">
                          <a:effectLst/>
                        </a:rPr>
                        <a:t>arretrati</a:t>
                      </a:r>
                      <a:r>
                        <a:rPr lang="en-US" sz="1400" spc="5">
                          <a:effectLst/>
                        </a:rPr>
                        <a:t> </a:t>
                      </a:r>
                      <a:r>
                        <a:rPr lang="en-US" sz="1400">
                          <a:effectLst/>
                        </a:rPr>
                        <a:t>2012</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a:effectLst/>
                        </a:rPr>
                        <a:t>0,18</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8930">
                <a:tc>
                  <a:txBody>
                    <a:bodyPr/>
                    <a:lstStyle/>
                    <a:p>
                      <a:pPr marL="131445" algn="l">
                        <a:spcBef>
                          <a:spcPts val="5"/>
                        </a:spcBef>
                        <a:spcAft>
                          <a:spcPts val="0"/>
                        </a:spcAft>
                      </a:pPr>
                      <a:r>
                        <a:rPr lang="en-US" sz="1400" spc="-10">
                          <a:effectLst/>
                        </a:rPr>
                        <a:t>arretrati</a:t>
                      </a:r>
                      <a:r>
                        <a:rPr lang="en-US" sz="1400" spc="5">
                          <a:effectLst/>
                        </a:rPr>
                        <a:t> </a:t>
                      </a:r>
                      <a:r>
                        <a:rPr lang="en-US" sz="1400">
                          <a:effectLst/>
                        </a:rPr>
                        <a:t>2013</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spcBef>
                          <a:spcPts val="5"/>
                        </a:spcBef>
                        <a:spcAft>
                          <a:spcPts val="0"/>
                        </a:spcAft>
                      </a:pPr>
                      <a:r>
                        <a:rPr lang="en-US" sz="1400">
                          <a:effectLst/>
                        </a:rPr>
                        <a:t>0,18</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gn="l">
                        <a:lnSpc>
                          <a:spcPts val="1285"/>
                        </a:lnSpc>
                        <a:spcAft>
                          <a:spcPts val="0"/>
                        </a:spcAft>
                      </a:pPr>
                      <a:r>
                        <a:rPr lang="en-US" sz="1400" spc="-10">
                          <a:effectLst/>
                        </a:rPr>
                        <a:t>arretrati</a:t>
                      </a:r>
                      <a:r>
                        <a:rPr lang="en-US" sz="1400" spc="5">
                          <a:effectLst/>
                        </a:rPr>
                        <a:t> </a:t>
                      </a:r>
                      <a:r>
                        <a:rPr lang="en-US" sz="1400">
                          <a:effectLst/>
                        </a:rPr>
                        <a:t>2014</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a:effectLst/>
                        </a:rPr>
                        <a:t>0,18</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gn="l">
                        <a:lnSpc>
                          <a:spcPts val="1285"/>
                        </a:lnSpc>
                        <a:spcAft>
                          <a:spcPts val="0"/>
                        </a:spcAft>
                      </a:pPr>
                      <a:r>
                        <a:rPr lang="en-US" sz="1400" spc="-10">
                          <a:effectLst/>
                        </a:rPr>
                        <a:t>arretrati</a:t>
                      </a:r>
                      <a:r>
                        <a:rPr lang="en-US" sz="1400" spc="5">
                          <a:effectLst/>
                        </a:rPr>
                        <a:t> </a:t>
                      </a:r>
                      <a:r>
                        <a:rPr lang="en-US" sz="1400">
                          <a:effectLst/>
                        </a:rPr>
                        <a:t>2015</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gn="l">
                        <a:lnSpc>
                          <a:spcPts val="1285"/>
                        </a:lnSpc>
                        <a:spcAft>
                          <a:spcPts val="0"/>
                        </a:spcAft>
                      </a:pPr>
                      <a:r>
                        <a:rPr lang="en-US" sz="1400" dirty="0">
                          <a:effectLst/>
                        </a:rPr>
                        <a:t>0,18</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sp>
        <p:nvSpPr>
          <p:cNvPr id="11" name="Titolo 1"/>
          <p:cNvSpPr txBox="1">
            <a:spLocks/>
          </p:cNvSpPr>
          <p:nvPr/>
        </p:nvSpPr>
        <p:spPr>
          <a:xfrm>
            <a:off x="838200" y="365125"/>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n-US" sz="32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Risorse</a:t>
            </a:r>
            <a:r>
              <a:rPr lang="en-US"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relative </a:t>
            </a:r>
            <a:r>
              <a:rPr lang="en-US" sz="32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agli</a:t>
            </a:r>
            <a:r>
              <a:rPr lang="en-US"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2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arretrati</a:t>
            </a:r>
            <a:r>
              <a:rPr lang="en-US"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2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previsti</a:t>
            </a:r>
            <a:r>
              <a:rPr lang="en-US"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per </a:t>
            </a:r>
            <a:r>
              <a:rPr lang="en-US" sz="32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il</a:t>
            </a:r>
            <a:r>
              <a:rPr lang="en-US"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2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periodo</a:t>
            </a:r>
            <a:r>
              <a:rPr lang="en-US"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2010-2015</a:t>
            </a:r>
            <a:endPar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Tree>
    <p:extLst>
      <p:ext uri="{BB962C8B-B14F-4D97-AF65-F5344CB8AC3E}">
        <p14:creationId xmlns:p14="http://schemas.microsoft.com/office/powerpoint/2010/main" val="3137405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p:cNvSpPr txBox="1">
            <a:spLocks/>
          </p:cNvSpPr>
          <p:nvPr/>
        </p:nvSpPr>
        <p:spPr>
          <a:xfrm>
            <a:off x="855453" y="297893"/>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Medici di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Continuità</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32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Assistenziale</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arretrati 2010-2015/n° </a:t>
            </a:r>
            <a:r>
              <a:rPr lang="it-IT"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ore</a:t>
            </a:r>
            <a:r>
              <a:rPr lang="en-US" sz="32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endParaRPr lang="it-IT" sz="32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graphicFrame>
        <p:nvGraphicFramePr>
          <p:cNvPr id="12" name="Tabella 11"/>
          <p:cNvGraphicFramePr>
            <a:graphicFrameLocks noGrp="1"/>
          </p:cNvGraphicFramePr>
          <p:nvPr>
            <p:extLst>
              <p:ext uri="{D42A27DB-BD31-4B8C-83A1-F6EECF244321}">
                <p14:modId xmlns:p14="http://schemas.microsoft.com/office/powerpoint/2010/main" val="2530907945"/>
              </p:ext>
            </p:extLst>
          </p:nvPr>
        </p:nvGraphicFramePr>
        <p:xfrm>
          <a:off x="2255808" y="1890716"/>
          <a:ext cx="7069348" cy="3237937"/>
        </p:xfrm>
        <a:graphic>
          <a:graphicData uri="http://schemas.openxmlformats.org/drawingml/2006/table">
            <a:tbl>
              <a:tblPr firstRow="1" firstCol="1" lastRow="1" lastCol="1" bandRow="1" bandCol="1">
                <a:tableStyleId>{10A1B5D5-9B99-4C35-A422-299274C87663}</a:tableStyleId>
              </a:tblPr>
              <a:tblGrid>
                <a:gridCol w="1649514"/>
                <a:gridCol w="1632683"/>
                <a:gridCol w="1632683"/>
                <a:gridCol w="2154468"/>
              </a:tblGrid>
              <a:tr h="602318">
                <a:tc>
                  <a:txBody>
                    <a:bodyPr/>
                    <a:lstStyle/>
                    <a:p>
                      <a:pPr algn="l" rtl="0" fontAlgn="ctr"/>
                      <a:r>
                        <a:rPr lang="it-IT" sz="1800" u="none" strike="noStrike" dirty="0">
                          <a:effectLst/>
                        </a:rPr>
                        <a:t>Anno</a:t>
                      </a:r>
                      <a:endParaRPr lang="it-IT" sz="1800" b="1" i="0" u="none" strike="noStrike" dirty="0">
                        <a:solidFill>
                          <a:srgbClr val="000000"/>
                        </a:solidFill>
                        <a:effectLst/>
                        <a:latin typeface="Calibri" panose="020F0502020204030204" pitchFamily="34" charset="0"/>
                      </a:endParaRPr>
                    </a:p>
                  </a:txBody>
                  <a:tcPr marL="365760" marR="7620" marT="7620" marB="0" anchor="ctr"/>
                </a:tc>
                <a:tc>
                  <a:txBody>
                    <a:bodyPr/>
                    <a:lstStyle/>
                    <a:p>
                      <a:pPr algn="l" rtl="0" fontAlgn="ctr"/>
                      <a:r>
                        <a:rPr lang="it-IT" sz="1800" u="none" strike="noStrike" dirty="0">
                          <a:effectLst/>
                        </a:rPr>
                        <a:t>€/per ora</a:t>
                      </a:r>
                      <a:endParaRPr lang="it-IT" sz="1800" b="1" i="0" u="none" strike="noStrike" dirty="0">
                        <a:solidFill>
                          <a:srgbClr val="000000"/>
                        </a:solidFill>
                        <a:effectLst/>
                        <a:latin typeface="Calibri" panose="020F0502020204030204" pitchFamily="34" charset="0"/>
                      </a:endParaRPr>
                    </a:p>
                  </a:txBody>
                  <a:tcPr marL="274320" marR="7620" marT="7620" marB="0" anchor="ctr"/>
                </a:tc>
                <a:tc>
                  <a:txBody>
                    <a:bodyPr/>
                    <a:lstStyle/>
                    <a:p>
                      <a:pPr algn="l" rtl="0" fontAlgn="ctr"/>
                      <a:r>
                        <a:rPr lang="it-IT" sz="1800" u="none" strike="noStrike">
                          <a:effectLst/>
                        </a:rPr>
                        <a:t>n° ore/anno</a:t>
                      </a:r>
                      <a:endParaRPr lang="it-IT" sz="1800" b="1" i="0" u="none" strike="noStrike">
                        <a:solidFill>
                          <a:srgbClr val="000000"/>
                        </a:solidFill>
                        <a:effectLst/>
                        <a:latin typeface="Calibri" panose="020F0502020204030204" pitchFamily="34" charset="0"/>
                      </a:endParaRPr>
                    </a:p>
                  </a:txBody>
                  <a:tcPr marL="274320" marR="7620" marT="7620" marB="0" anchor="ctr"/>
                </a:tc>
                <a:tc>
                  <a:txBody>
                    <a:bodyPr/>
                    <a:lstStyle/>
                    <a:p>
                      <a:pPr algn="l" rtl="0" fontAlgn="ctr"/>
                      <a:r>
                        <a:rPr lang="it-IT" sz="1800" u="none" strike="noStrike" dirty="0">
                          <a:effectLst/>
                        </a:rPr>
                        <a:t>€/anno per n° ore</a:t>
                      </a:r>
                      <a:endParaRPr lang="it-IT" sz="1800" b="1" i="0" u="none" strike="noStrike" dirty="0">
                        <a:solidFill>
                          <a:srgbClr val="000000"/>
                        </a:solidFill>
                        <a:effectLst/>
                        <a:latin typeface="Calibri" panose="020F0502020204030204" pitchFamily="34" charset="0"/>
                      </a:endParaRPr>
                    </a:p>
                  </a:txBody>
                  <a:tcPr marL="274320" marR="7620" marT="7620" marB="0" anchor="ctr"/>
                </a:tc>
              </a:tr>
              <a:tr h="376517">
                <a:tc>
                  <a:txBody>
                    <a:bodyPr/>
                    <a:lstStyle/>
                    <a:p>
                      <a:pPr algn="l" rtl="0" fontAlgn="ctr"/>
                      <a:r>
                        <a:rPr lang="it-IT" sz="1400" u="none" strike="noStrike">
                          <a:effectLst/>
                        </a:rPr>
                        <a:t>arretrati 2010</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0,11</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1248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137,28</a:t>
                      </a:r>
                      <a:endParaRPr lang="it-IT" sz="1400" b="1" i="0" u="none" strike="noStrike">
                        <a:solidFill>
                          <a:srgbClr val="000000"/>
                        </a:solidFill>
                        <a:effectLst/>
                        <a:latin typeface="Calibri" panose="020F0502020204030204" pitchFamily="34" charset="0"/>
                      </a:endParaRPr>
                    </a:p>
                  </a:txBody>
                  <a:tcPr marL="457200" marR="7620" marT="7620" marB="0" anchor="ctr"/>
                </a:tc>
              </a:tr>
              <a:tr h="376517">
                <a:tc>
                  <a:txBody>
                    <a:bodyPr/>
                    <a:lstStyle/>
                    <a:p>
                      <a:pPr algn="l" rtl="0" fontAlgn="ctr"/>
                      <a:r>
                        <a:rPr lang="it-IT" sz="1400" u="none" strike="noStrike">
                          <a:effectLst/>
                        </a:rPr>
                        <a:t>arretrati 2011</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0,17</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1248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212,16</a:t>
                      </a:r>
                      <a:endParaRPr lang="it-IT" sz="1400" b="1" i="0" u="none" strike="noStrike">
                        <a:solidFill>
                          <a:srgbClr val="000000"/>
                        </a:solidFill>
                        <a:effectLst/>
                        <a:latin typeface="Calibri" panose="020F0502020204030204" pitchFamily="34" charset="0"/>
                      </a:endParaRPr>
                    </a:p>
                  </a:txBody>
                  <a:tcPr marL="457200" marR="7620" marT="7620" marB="0" anchor="ctr"/>
                </a:tc>
              </a:tr>
              <a:tr h="376517">
                <a:tc>
                  <a:txBody>
                    <a:bodyPr/>
                    <a:lstStyle/>
                    <a:p>
                      <a:pPr algn="l" rtl="0" fontAlgn="ctr"/>
                      <a:r>
                        <a:rPr lang="it-IT" sz="1400" u="none" strike="noStrike">
                          <a:effectLst/>
                        </a:rPr>
                        <a:t>arretrati 2012</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0,17</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1248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212,16</a:t>
                      </a:r>
                      <a:endParaRPr lang="it-IT" sz="1400" b="1" i="0" u="none" strike="noStrike">
                        <a:solidFill>
                          <a:srgbClr val="000000"/>
                        </a:solidFill>
                        <a:effectLst/>
                        <a:latin typeface="Calibri" panose="020F0502020204030204" pitchFamily="34" charset="0"/>
                      </a:endParaRPr>
                    </a:p>
                  </a:txBody>
                  <a:tcPr marL="457200" marR="7620" marT="7620" marB="0" anchor="ctr"/>
                </a:tc>
              </a:tr>
              <a:tr h="376517">
                <a:tc>
                  <a:txBody>
                    <a:bodyPr/>
                    <a:lstStyle/>
                    <a:p>
                      <a:pPr algn="l" rtl="0" fontAlgn="ctr"/>
                      <a:r>
                        <a:rPr lang="it-IT" sz="1400" u="none" strike="noStrike">
                          <a:effectLst/>
                        </a:rPr>
                        <a:t>arretrati 2013</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0,17</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1248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212,16</a:t>
                      </a:r>
                      <a:endParaRPr lang="it-IT" sz="1400" b="1" i="0" u="none" strike="noStrike">
                        <a:solidFill>
                          <a:srgbClr val="000000"/>
                        </a:solidFill>
                        <a:effectLst/>
                        <a:latin typeface="Calibri" panose="020F0502020204030204" pitchFamily="34" charset="0"/>
                      </a:endParaRPr>
                    </a:p>
                  </a:txBody>
                  <a:tcPr marL="457200" marR="7620" marT="7620" marB="0" anchor="ctr"/>
                </a:tc>
              </a:tr>
              <a:tr h="376517">
                <a:tc>
                  <a:txBody>
                    <a:bodyPr/>
                    <a:lstStyle/>
                    <a:p>
                      <a:pPr algn="l" rtl="0" fontAlgn="ctr"/>
                      <a:r>
                        <a:rPr lang="it-IT" sz="1400" u="none" strike="noStrike">
                          <a:effectLst/>
                        </a:rPr>
                        <a:t>arretrati 2014</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0,17</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1248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212,16</a:t>
                      </a:r>
                      <a:endParaRPr lang="it-IT" sz="1400" b="1" i="0" u="none" strike="noStrike">
                        <a:solidFill>
                          <a:srgbClr val="000000"/>
                        </a:solidFill>
                        <a:effectLst/>
                        <a:latin typeface="Calibri" panose="020F0502020204030204" pitchFamily="34" charset="0"/>
                      </a:endParaRPr>
                    </a:p>
                  </a:txBody>
                  <a:tcPr marL="457200" marR="7620" marT="7620" marB="0" anchor="ctr"/>
                </a:tc>
              </a:tr>
              <a:tr h="376517">
                <a:tc>
                  <a:txBody>
                    <a:bodyPr/>
                    <a:lstStyle/>
                    <a:p>
                      <a:pPr algn="l" rtl="0" fontAlgn="ctr"/>
                      <a:r>
                        <a:rPr lang="it-IT" sz="1400" u="none" strike="noStrike">
                          <a:effectLst/>
                        </a:rPr>
                        <a:t>arretrati 2015</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0,17</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1248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212,16</a:t>
                      </a:r>
                      <a:endParaRPr lang="it-IT" sz="1400" b="1" i="0" u="none" strike="noStrike">
                        <a:solidFill>
                          <a:srgbClr val="000000"/>
                        </a:solidFill>
                        <a:effectLst/>
                        <a:latin typeface="Calibri" panose="020F0502020204030204" pitchFamily="34" charset="0"/>
                      </a:endParaRPr>
                    </a:p>
                  </a:txBody>
                  <a:tcPr marL="457200" marR="7620" marT="7620" marB="0" anchor="ctr"/>
                </a:tc>
              </a:tr>
              <a:tr h="376517">
                <a:tc gridSpan="3">
                  <a:txBody>
                    <a:bodyPr/>
                    <a:lstStyle/>
                    <a:p>
                      <a:pPr algn="r" rtl="0" fontAlgn="ctr"/>
                      <a:r>
                        <a:rPr lang="it-IT" sz="1600" u="none" strike="noStrike" dirty="0">
                          <a:effectLst/>
                        </a:rPr>
                        <a:t>Totale arretrato</a:t>
                      </a:r>
                      <a:endParaRPr lang="it-IT" sz="1600" b="1" i="0" u="none" strike="noStrike" dirty="0">
                        <a:solidFill>
                          <a:srgbClr val="000000"/>
                        </a:solidFill>
                        <a:effectLst/>
                        <a:latin typeface="Calibri" panose="020F0502020204030204" pitchFamily="34" charset="0"/>
                      </a:endParaRPr>
                    </a:p>
                  </a:txBody>
                  <a:tcPr marL="7620" marR="7620" marT="7620" marB="0" anchor="ctr"/>
                </a:tc>
                <a:tc hMerge="1">
                  <a:txBody>
                    <a:bodyPr/>
                    <a:lstStyle/>
                    <a:p>
                      <a:endParaRPr lang="it-IT"/>
                    </a:p>
                  </a:txBody>
                  <a:tcPr/>
                </a:tc>
                <a:tc hMerge="1">
                  <a:txBody>
                    <a:bodyPr/>
                    <a:lstStyle/>
                    <a:p>
                      <a:endParaRPr lang="it-IT"/>
                    </a:p>
                  </a:txBody>
                  <a:tcPr/>
                </a:tc>
                <a:tc>
                  <a:txBody>
                    <a:bodyPr/>
                    <a:lstStyle/>
                    <a:p>
                      <a:pPr algn="l" rtl="0" fontAlgn="ctr"/>
                      <a:r>
                        <a:rPr lang="it-IT" sz="1600" u="none" strike="noStrike" dirty="0" smtClean="0">
                          <a:effectLst/>
                        </a:rPr>
                        <a:t>1198,08 euro</a:t>
                      </a:r>
                      <a:endParaRPr lang="it-IT" sz="1600" b="1" i="0" u="none" strike="noStrike" dirty="0">
                        <a:solidFill>
                          <a:srgbClr val="000000"/>
                        </a:solidFill>
                        <a:effectLst/>
                        <a:latin typeface="Calibri" panose="020F0502020204030204" pitchFamily="34" charset="0"/>
                      </a:endParaRPr>
                    </a:p>
                  </a:txBody>
                  <a:tcPr marL="457200" marR="7620" marT="7620" marB="0" anchor="ctr"/>
                </a:tc>
              </a:tr>
            </a:tbl>
          </a:graphicData>
        </a:graphic>
      </p:graphicFrame>
    </p:spTree>
    <p:extLst>
      <p:ext uri="{BB962C8B-B14F-4D97-AF65-F5344CB8AC3E}">
        <p14:creationId xmlns:p14="http://schemas.microsoft.com/office/powerpoint/2010/main" val="389400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txBox="1">
            <a:spLocks/>
          </p:cNvSpPr>
          <p:nvPr/>
        </p:nvSpPr>
        <p:spPr>
          <a:xfrm>
            <a:off x="855453" y="297893"/>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Medici di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Emergenza</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Sanitaria </a:t>
            </a:r>
            <a:r>
              <a:rPr lang="en-US" sz="2800" b="1" spc="-5" dirty="0" err="1"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Territoriale</a:t>
            </a:r>
            <a:r>
              <a:rPr lang="en-US" sz="28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it-IT" sz="28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arretrati 2010-2015/n° ore</a:t>
            </a:r>
            <a:r>
              <a:rPr lang="en-US" sz="28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endParaRPr lang="it-IT"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1884839759"/>
              </p:ext>
            </p:extLst>
          </p:nvPr>
        </p:nvGraphicFramePr>
        <p:xfrm>
          <a:off x="2333443" y="1856211"/>
          <a:ext cx="7483416" cy="3576279"/>
        </p:xfrm>
        <a:graphic>
          <a:graphicData uri="http://schemas.openxmlformats.org/drawingml/2006/table">
            <a:tbl>
              <a:tblPr firstRow="1" firstCol="1" lastRow="1" lastCol="1" bandRow="1" bandCol="1">
                <a:tableStyleId>{10A1B5D5-9B99-4C35-A422-299274C87663}</a:tableStyleId>
              </a:tblPr>
              <a:tblGrid>
                <a:gridCol w="1746130"/>
                <a:gridCol w="1728313"/>
                <a:gridCol w="1728313"/>
                <a:gridCol w="2280660"/>
              </a:tblGrid>
              <a:tr h="645449">
                <a:tc>
                  <a:txBody>
                    <a:bodyPr/>
                    <a:lstStyle/>
                    <a:p>
                      <a:pPr algn="l" rtl="0" fontAlgn="ctr"/>
                      <a:r>
                        <a:rPr lang="it-IT" sz="1800" u="none" strike="noStrike" dirty="0">
                          <a:effectLst/>
                        </a:rPr>
                        <a:t>Anno</a:t>
                      </a:r>
                      <a:endParaRPr lang="it-IT" sz="1800" b="1" i="0" u="none" strike="noStrike" dirty="0">
                        <a:solidFill>
                          <a:srgbClr val="000000"/>
                        </a:solidFill>
                        <a:effectLst/>
                        <a:latin typeface="Calibri" panose="020F0502020204030204" pitchFamily="34" charset="0"/>
                      </a:endParaRPr>
                    </a:p>
                  </a:txBody>
                  <a:tcPr marL="365760" marR="7620" marT="7620" marB="0" anchor="ctr"/>
                </a:tc>
                <a:tc>
                  <a:txBody>
                    <a:bodyPr/>
                    <a:lstStyle/>
                    <a:p>
                      <a:pPr algn="l" rtl="0" fontAlgn="ctr"/>
                      <a:r>
                        <a:rPr lang="it-IT" sz="1800" u="none" strike="noStrike">
                          <a:effectLst/>
                        </a:rPr>
                        <a:t>€/per ora</a:t>
                      </a:r>
                      <a:endParaRPr lang="it-IT" sz="1800" b="1" i="0" u="none" strike="noStrike">
                        <a:solidFill>
                          <a:srgbClr val="000000"/>
                        </a:solidFill>
                        <a:effectLst/>
                        <a:latin typeface="Calibri" panose="020F0502020204030204" pitchFamily="34" charset="0"/>
                      </a:endParaRPr>
                    </a:p>
                  </a:txBody>
                  <a:tcPr marL="274320" marR="7620" marT="7620" marB="0" anchor="ctr"/>
                </a:tc>
                <a:tc>
                  <a:txBody>
                    <a:bodyPr/>
                    <a:lstStyle/>
                    <a:p>
                      <a:pPr algn="l" rtl="0" fontAlgn="ctr"/>
                      <a:r>
                        <a:rPr lang="it-IT" sz="1800" u="none" strike="noStrike">
                          <a:effectLst/>
                        </a:rPr>
                        <a:t>n° ore/anno</a:t>
                      </a:r>
                      <a:endParaRPr lang="it-IT" sz="1800" b="1" i="0" u="none" strike="noStrike">
                        <a:solidFill>
                          <a:srgbClr val="000000"/>
                        </a:solidFill>
                        <a:effectLst/>
                        <a:latin typeface="Calibri" panose="020F0502020204030204" pitchFamily="34" charset="0"/>
                      </a:endParaRPr>
                    </a:p>
                  </a:txBody>
                  <a:tcPr marL="274320" marR="7620" marT="7620" marB="0" anchor="ctr"/>
                </a:tc>
                <a:tc>
                  <a:txBody>
                    <a:bodyPr/>
                    <a:lstStyle/>
                    <a:p>
                      <a:pPr algn="l" rtl="0" fontAlgn="ctr"/>
                      <a:r>
                        <a:rPr lang="it-IT" sz="1800" u="none" strike="noStrike" dirty="0">
                          <a:effectLst/>
                        </a:rPr>
                        <a:t>€/anno per n° ore</a:t>
                      </a:r>
                      <a:endParaRPr lang="it-IT" sz="1800" b="1" i="0" u="none" strike="noStrike" dirty="0">
                        <a:solidFill>
                          <a:srgbClr val="000000"/>
                        </a:solidFill>
                        <a:effectLst/>
                        <a:latin typeface="Calibri" panose="020F0502020204030204" pitchFamily="34" charset="0"/>
                      </a:endParaRPr>
                    </a:p>
                  </a:txBody>
                  <a:tcPr marL="274320" marR="7620" marT="7620" marB="0" anchor="ctr"/>
                </a:tc>
              </a:tr>
              <a:tr h="418690">
                <a:tc>
                  <a:txBody>
                    <a:bodyPr/>
                    <a:lstStyle/>
                    <a:p>
                      <a:pPr algn="l" rtl="0" fontAlgn="ctr"/>
                      <a:r>
                        <a:rPr lang="it-IT" sz="1400" u="none" strike="noStrike">
                          <a:effectLst/>
                        </a:rPr>
                        <a:t>arretrati 2010</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0,12</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1976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237,12</a:t>
                      </a:r>
                      <a:endParaRPr lang="it-IT" sz="1400" b="1" i="0" u="none" strike="noStrike">
                        <a:solidFill>
                          <a:srgbClr val="000000"/>
                        </a:solidFill>
                        <a:effectLst/>
                        <a:latin typeface="Calibri" panose="020F0502020204030204" pitchFamily="34" charset="0"/>
                      </a:endParaRPr>
                    </a:p>
                  </a:txBody>
                  <a:tcPr marL="457200" marR="7620" marT="7620" marB="0" anchor="ctr"/>
                </a:tc>
              </a:tr>
              <a:tr h="418690">
                <a:tc>
                  <a:txBody>
                    <a:bodyPr/>
                    <a:lstStyle/>
                    <a:p>
                      <a:pPr algn="l" rtl="0" fontAlgn="ctr"/>
                      <a:r>
                        <a:rPr lang="it-IT" sz="1400" u="none" strike="noStrike">
                          <a:effectLst/>
                        </a:rPr>
                        <a:t>arretrati 2011</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1976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355,68</a:t>
                      </a:r>
                      <a:endParaRPr lang="it-IT" sz="1400" b="1" i="0" u="none" strike="noStrike">
                        <a:solidFill>
                          <a:srgbClr val="000000"/>
                        </a:solidFill>
                        <a:effectLst/>
                        <a:latin typeface="Calibri" panose="020F0502020204030204" pitchFamily="34" charset="0"/>
                      </a:endParaRPr>
                    </a:p>
                  </a:txBody>
                  <a:tcPr marL="457200" marR="7620" marT="7620" marB="0" anchor="ctr"/>
                </a:tc>
              </a:tr>
              <a:tr h="418690">
                <a:tc>
                  <a:txBody>
                    <a:bodyPr/>
                    <a:lstStyle/>
                    <a:p>
                      <a:pPr algn="l" rtl="0" fontAlgn="ctr"/>
                      <a:r>
                        <a:rPr lang="it-IT" sz="1400" u="none" strike="noStrike">
                          <a:effectLst/>
                        </a:rPr>
                        <a:t>arretrati 2012</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1976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355,68</a:t>
                      </a:r>
                      <a:endParaRPr lang="it-IT" sz="1400" b="1" i="0" u="none" strike="noStrike">
                        <a:solidFill>
                          <a:srgbClr val="000000"/>
                        </a:solidFill>
                        <a:effectLst/>
                        <a:latin typeface="Calibri" panose="020F0502020204030204" pitchFamily="34" charset="0"/>
                      </a:endParaRPr>
                    </a:p>
                  </a:txBody>
                  <a:tcPr marL="457200" marR="7620" marT="7620" marB="0" anchor="ctr"/>
                </a:tc>
              </a:tr>
              <a:tr h="418690">
                <a:tc>
                  <a:txBody>
                    <a:bodyPr/>
                    <a:lstStyle/>
                    <a:p>
                      <a:pPr algn="l" rtl="0" fontAlgn="ctr"/>
                      <a:r>
                        <a:rPr lang="it-IT" sz="1400" u="none" strike="noStrike">
                          <a:effectLst/>
                        </a:rPr>
                        <a:t>arretrati 2013</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1976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355,68</a:t>
                      </a:r>
                      <a:endParaRPr lang="it-IT" sz="1400" b="1" i="0" u="none" strike="noStrike">
                        <a:solidFill>
                          <a:srgbClr val="000000"/>
                        </a:solidFill>
                        <a:effectLst/>
                        <a:latin typeface="Calibri" panose="020F0502020204030204" pitchFamily="34" charset="0"/>
                      </a:endParaRPr>
                    </a:p>
                  </a:txBody>
                  <a:tcPr marL="457200" marR="7620" marT="7620" marB="0" anchor="ctr"/>
                </a:tc>
              </a:tr>
              <a:tr h="418690">
                <a:tc>
                  <a:txBody>
                    <a:bodyPr/>
                    <a:lstStyle/>
                    <a:p>
                      <a:pPr algn="l" rtl="0" fontAlgn="ctr"/>
                      <a:r>
                        <a:rPr lang="it-IT" sz="1400" u="none" strike="noStrike">
                          <a:effectLst/>
                        </a:rPr>
                        <a:t>arretrati 2014</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1976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355,68</a:t>
                      </a:r>
                      <a:endParaRPr lang="it-IT" sz="1400" b="1" i="0" u="none" strike="noStrike">
                        <a:solidFill>
                          <a:srgbClr val="000000"/>
                        </a:solidFill>
                        <a:effectLst/>
                        <a:latin typeface="Calibri" panose="020F0502020204030204" pitchFamily="34" charset="0"/>
                      </a:endParaRPr>
                    </a:p>
                  </a:txBody>
                  <a:tcPr marL="457200" marR="7620" marT="7620" marB="0" anchor="ctr"/>
                </a:tc>
              </a:tr>
              <a:tr h="418690">
                <a:tc>
                  <a:txBody>
                    <a:bodyPr/>
                    <a:lstStyle/>
                    <a:p>
                      <a:pPr algn="l" rtl="0" fontAlgn="ctr"/>
                      <a:r>
                        <a:rPr lang="it-IT" sz="1400" u="none" strike="noStrike">
                          <a:effectLst/>
                        </a:rPr>
                        <a:t>arretrati 2015</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0,18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1976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355,68</a:t>
                      </a:r>
                      <a:endParaRPr lang="it-IT" sz="1400" b="1" i="0" u="none" strike="noStrike">
                        <a:solidFill>
                          <a:srgbClr val="000000"/>
                        </a:solidFill>
                        <a:effectLst/>
                        <a:latin typeface="Calibri" panose="020F0502020204030204" pitchFamily="34" charset="0"/>
                      </a:endParaRPr>
                    </a:p>
                  </a:txBody>
                  <a:tcPr marL="457200" marR="7620" marT="7620" marB="0" anchor="ctr"/>
                </a:tc>
              </a:tr>
              <a:tr h="418690">
                <a:tc gridSpan="3">
                  <a:txBody>
                    <a:bodyPr/>
                    <a:lstStyle/>
                    <a:p>
                      <a:pPr algn="r" rtl="0" fontAlgn="ctr"/>
                      <a:r>
                        <a:rPr lang="it-IT" sz="1800" u="none" strike="noStrike" dirty="0">
                          <a:effectLst/>
                        </a:rPr>
                        <a:t>Totale arretrato</a:t>
                      </a:r>
                      <a:endParaRPr lang="it-IT" sz="1800" b="1" i="0" u="none" strike="noStrike" dirty="0">
                        <a:solidFill>
                          <a:srgbClr val="000000"/>
                        </a:solidFill>
                        <a:effectLst/>
                        <a:latin typeface="Calibri" panose="020F0502020204030204" pitchFamily="34" charset="0"/>
                      </a:endParaRPr>
                    </a:p>
                  </a:txBody>
                  <a:tcPr marL="7620" marR="7620" marT="7620" marB="0" anchor="ctr"/>
                </a:tc>
                <a:tc hMerge="1">
                  <a:txBody>
                    <a:bodyPr/>
                    <a:lstStyle/>
                    <a:p>
                      <a:endParaRPr lang="it-IT"/>
                    </a:p>
                  </a:txBody>
                  <a:tcPr/>
                </a:tc>
                <a:tc hMerge="1">
                  <a:txBody>
                    <a:bodyPr/>
                    <a:lstStyle/>
                    <a:p>
                      <a:endParaRPr lang="it-IT"/>
                    </a:p>
                  </a:txBody>
                  <a:tcPr/>
                </a:tc>
                <a:tc>
                  <a:txBody>
                    <a:bodyPr/>
                    <a:lstStyle/>
                    <a:p>
                      <a:pPr algn="l" rtl="0" fontAlgn="ctr"/>
                      <a:r>
                        <a:rPr lang="it-IT" sz="1800" u="none" strike="noStrike" dirty="0" smtClean="0">
                          <a:effectLst/>
                        </a:rPr>
                        <a:t>2015,52 euro</a:t>
                      </a:r>
                      <a:endParaRPr lang="it-IT" sz="1800" b="1" i="0" u="none" strike="noStrike" dirty="0">
                        <a:solidFill>
                          <a:srgbClr val="000000"/>
                        </a:solidFill>
                        <a:effectLst/>
                        <a:latin typeface="Calibri" panose="020F0502020204030204" pitchFamily="34" charset="0"/>
                      </a:endParaRPr>
                    </a:p>
                  </a:txBody>
                  <a:tcPr marL="457200" marR="7620" marT="7620" marB="0" anchor="ctr"/>
                </a:tc>
              </a:tr>
            </a:tbl>
          </a:graphicData>
        </a:graphic>
      </p:graphicFrame>
    </p:spTree>
    <p:extLst>
      <p:ext uri="{BB962C8B-B14F-4D97-AF65-F5344CB8AC3E}">
        <p14:creationId xmlns:p14="http://schemas.microsoft.com/office/powerpoint/2010/main" val="267145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02957" y="619396"/>
            <a:ext cx="10515600" cy="565751"/>
          </a:xfrm>
        </p:spPr>
        <p:txBody>
          <a:bodyPr>
            <a:noAutofit/>
          </a:bodyPr>
          <a:lstStyle/>
          <a:p>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Arretrati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derivanti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dagli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incrementi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previsti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per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gli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anni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smtClean="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2016-2017*</a:t>
            </a:r>
            <a:endParaRPr lang="it-IT"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
        <p:nvSpPr>
          <p:cNvPr id="4" name="Segnaposto contenuto 2"/>
          <p:cNvSpPr txBox="1">
            <a:spLocks/>
          </p:cNvSpPr>
          <p:nvPr/>
        </p:nvSpPr>
        <p:spPr>
          <a:xfrm>
            <a:off x="3325111" y="1716557"/>
            <a:ext cx="4549347" cy="4315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sz="2400" b="1" dirty="0">
                <a:solidFill>
                  <a:schemeClr val="accent6">
                    <a:lumMod val="50000"/>
                  </a:schemeClr>
                </a:solidFill>
              </a:rPr>
              <a:t>Medici di Assistenza Primaria</a:t>
            </a:r>
          </a:p>
          <a:p>
            <a:pPr marL="0" indent="0" algn="ctr">
              <a:buFont typeface="Arial" panose="020B0604020202020204" pitchFamily="34" charset="0"/>
              <a:buNone/>
            </a:pPr>
            <a:endParaRPr lang="it-IT" sz="2400" dirty="0" smtClean="0"/>
          </a:p>
          <a:p>
            <a:pPr algn="ctr"/>
            <a:endParaRPr lang="it-IT" sz="2400" dirty="0" smtClean="0"/>
          </a:p>
          <a:p>
            <a:pPr algn="ctr"/>
            <a:endParaRPr lang="it-IT" sz="2400" dirty="0"/>
          </a:p>
        </p:txBody>
      </p:sp>
      <p:graphicFrame>
        <p:nvGraphicFramePr>
          <p:cNvPr id="6" name="Tabella 5"/>
          <p:cNvGraphicFramePr>
            <a:graphicFrameLocks noGrp="1"/>
          </p:cNvGraphicFramePr>
          <p:nvPr>
            <p:extLst>
              <p:ext uri="{D42A27DB-BD31-4B8C-83A1-F6EECF244321}">
                <p14:modId xmlns:p14="http://schemas.microsoft.com/office/powerpoint/2010/main" val="1213850315"/>
              </p:ext>
            </p:extLst>
          </p:nvPr>
        </p:nvGraphicFramePr>
        <p:xfrm>
          <a:off x="715088" y="3199614"/>
          <a:ext cx="3482816" cy="1377298"/>
        </p:xfrm>
        <a:graphic>
          <a:graphicData uri="http://schemas.openxmlformats.org/drawingml/2006/table">
            <a:tbl>
              <a:tblPr firstRow="1" firstCol="1" lastRow="1" lastCol="1" bandRow="1" bandCol="1">
                <a:tableStyleId>{16D9F66E-5EB9-4882-86FB-DCBF35E3C3E4}</a:tableStyleId>
              </a:tblPr>
              <a:tblGrid>
                <a:gridCol w="1690772"/>
                <a:gridCol w="1792044"/>
              </a:tblGrid>
              <a:tr h="458507">
                <a:tc>
                  <a:txBody>
                    <a:bodyPr/>
                    <a:lstStyle/>
                    <a:p>
                      <a:pPr marL="398145">
                        <a:lnSpc>
                          <a:spcPts val="1285"/>
                        </a:lnSpc>
                        <a:spcAft>
                          <a:spcPts val="0"/>
                        </a:spcAft>
                      </a:pPr>
                      <a:r>
                        <a:rPr lang="en-US" sz="1400" spc="-5" dirty="0">
                          <a:effectLst/>
                        </a:rPr>
                        <a:t>Anno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173990">
                        <a:lnSpc>
                          <a:spcPts val="1285"/>
                        </a:lnSpc>
                        <a:spcAft>
                          <a:spcPts val="0"/>
                        </a:spcAft>
                      </a:pPr>
                      <a:r>
                        <a:rPr lang="en-US" sz="1400" spc="-5">
                          <a:effectLst/>
                        </a:rPr>
                        <a:t>€/anno</a:t>
                      </a:r>
                      <a:r>
                        <a:rPr lang="en-US" sz="1400">
                          <a:effectLst/>
                        </a:rPr>
                        <a:t> per</a:t>
                      </a:r>
                      <a:r>
                        <a:rPr lang="en-US" sz="1400" spc="-5">
                          <a:effectLst/>
                        </a:rPr>
                        <a:t> assistito</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458507">
                <a:tc>
                  <a:txBody>
                    <a:bodyPr/>
                    <a:lstStyle/>
                    <a:p>
                      <a:pPr marL="131445">
                        <a:lnSpc>
                          <a:spcPts val="1285"/>
                        </a:lnSpc>
                        <a:spcAft>
                          <a:spcPts val="0"/>
                        </a:spcAft>
                      </a:pPr>
                      <a:r>
                        <a:rPr lang="en-US" sz="1400" spc="-10" dirty="0" err="1">
                          <a:effectLst/>
                        </a:rPr>
                        <a:t>arretrati</a:t>
                      </a:r>
                      <a:r>
                        <a:rPr lang="en-US" sz="1400" spc="5" dirty="0">
                          <a:effectLst/>
                        </a:rPr>
                        <a:t> </a:t>
                      </a:r>
                      <a:r>
                        <a:rPr lang="en-US" sz="1400" spc="-5" dirty="0">
                          <a:effectLst/>
                        </a:rPr>
                        <a:t>2016</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a:effectLst/>
                        </a:rPr>
                        <a:t>0,77</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460284">
                <a:tc>
                  <a:txBody>
                    <a:bodyPr/>
                    <a:lstStyle/>
                    <a:p>
                      <a:pPr marL="131445">
                        <a:spcBef>
                          <a:spcPts val="5"/>
                        </a:spcBef>
                        <a:spcAft>
                          <a:spcPts val="0"/>
                        </a:spcAft>
                      </a:pPr>
                      <a:r>
                        <a:rPr lang="en-US" sz="1400" spc="-10" dirty="0" err="1">
                          <a:effectLst/>
                        </a:rPr>
                        <a:t>arretrati</a:t>
                      </a:r>
                      <a:r>
                        <a:rPr lang="en-US" sz="1400" spc="5" dirty="0">
                          <a:effectLst/>
                        </a:rPr>
                        <a:t> </a:t>
                      </a:r>
                      <a:r>
                        <a:rPr lang="en-US" sz="1400" spc="-5" dirty="0">
                          <a:effectLst/>
                        </a:rPr>
                        <a:t>2017</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spcBef>
                          <a:spcPts val="5"/>
                        </a:spcBef>
                        <a:spcAft>
                          <a:spcPts val="0"/>
                        </a:spcAft>
                      </a:pPr>
                      <a:r>
                        <a:rPr lang="en-US" sz="1400" dirty="0">
                          <a:effectLst/>
                        </a:rPr>
                        <a:t>1,28</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graphicFrame>
        <p:nvGraphicFramePr>
          <p:cNvPr id="15" name="Tabella 14"/>
          <p:cNvGraphicFramePr>
            <a:graphicFrameLocks noGrp="1"/>
          </p:cNvGraphicFramePr>
          <p:nvPr>
            <p:extLst>
              <p:ext uri="{D42A27DB-BD31-4B8C-83A1-F6EECF244321}">
                <p14:modId xmlns:p14="http://schemas.microsoft.com/office/powerpoint/2010/main" val="2411129966"/>
              </p:ext>
            </p:extLst>
          </p:nvPr>
        </p:nvGraphicFramePr>
        <p:xfrm>
          <a:off x="5654866" y="2462971"/>
          <a:ext cx="5602606" cy="3083810"/>
        </p:xfrm>
        <a:graphic>
          <a:graphicData uri="http://schemas.openxmlformats.org/drawingml/2006/table">
            <a:tbl>
              <a:tblPr>
                <a:tableStyleId>{16D9F66E-5EB9-4882-86FB-DCBF35E3C3E4}</a:tableStyleId>
              </a:tblPr>
              <a:tblGrid>
                <a:gridCol w="891426"/>
                <a:gridCol w="855767"/>
                <a:gridCol w="1943307"/>
                <a:gridCol w="1912106"/>
              </a:tblGrid>
              <a:tr h="315902">
                <a:tc>
                  <a:txBody>
                    <a:bodyPr/>
                    <a:lstStyle/>
                    <a:p>
                      <a:pPr algn="ctr" fontAlgn="b"/>
                      <a:r>
                        <a:rPr lang="it-IT" sz="1400" b="1" u="none" strike="noStrike" dirty="0">
                          <a:solidFill>
                            <a:schemeClr val="bg1"/>
                          </a:solidFill>
                          <a:effectLst/>
                        </a:rPr>
                        <a:t>N° scelte</a:t>
                      </a:r>
                      <a:endParaRPr lang="it-IT" sz="1400" b="1" i="0" u="none" strike="noStrike" dirty="0">
                        <a:solidFill>
                          <a:schemeClr val="bg1"/>
                        </a:solidFill>
                        <a:effectLst/>
                        <a:latin typeface="Calibri" panose="020F0502020204030204" pitchFamily="34" charset="0"/>
                      </a:endParaRPr>
                    </a:p>
                  </a:txBody>
                  <a:tcPr marL="9525" marR="9525" marT="9525" marB="0" anchor="b">
                    <a:solidFill>
                      <a:srgbClr val="71AF47"/>
                    </a:solidFill>
                  </a:tcPr>
                </a:tc>
                <a:tc>
                  <a:txBody>
                    <a:bodyPr/>
                    <a:lstStyle/>
                    <a:p>
                      <a:pPr algn="ctr" fontAlgn="b"/>
                      <a:r>
                        <a:rPr lang="it-IT" sz="1400" b="1" u="none" strike="noStrike">
                          <a:solidFill>
                            <a:schemeClr val="bg1"/>
                          </a:solidFill>
                          <a:effectLst/>
                        </a:rPr>
                        <a:t>Anno</a:t>
                      </a:r>
                      <a:endParaRPr lang="it-IT" sz="1400" b="1" i="0" u="none" strike="noStrike">
                        <a:solidFill>
                          <a:schemeClr val="bg1"/>
                        </a:solidFill>
                        <a:effectLst/>
                        <a:latin typeface="Calibri" panose="020F0502020204030204" pitchFamily="34" charset="0"/>
                      </a:endParaRPr>
                    </a:p>
                  </a:txBody>
                  <a:tcPr marL="9525" marR="9525" marT="9525" marB="0" anchor="b">
                    <a:solidFill>
                      <a:srgbClr val="71AF47"/>
                    </a:solidFill>
                  </a:tcPr>
                </a:tc>
                <a:tc>
                  <a:txBody>
                    <a:bodyPr/>
                    <a:lstStyle/>
                    <a:p>
                      <a:pPr algn="ctr" fontAlgn="b"/>
                      <a:r>
                        <a:rPr lang="it-IT" sz="1400" b="1" u="none" strike="noStrike">
                          <a:solidFill>
                            <a:schemeClr val="bg1"/>
                          </a:solidFill>
                          <a:effectLst/>
                        </a:rPr>
                        <a:t>€/anno per assistito</a:t>
                      </a:r>
                      <a:endParaRPr lang="it-IT" sz="1400" b="1" i="0" u="none" strike="noStrike">
                        <a:solidFill>
                          <a:schemeClr val="bg1"/>
                        </a:solidFill>
                        <a:effectLst/>
                        <a:latin typeface="Calibri" panose="020F0502020204030204" pitchFamily="34" charset="0"/>
                      </a:endParaRPr>
                    </a:p>
                  </a:txBody>
                  <a:tcPr marL="9525" marR="9525" marT="9525" marB="0" anchor="b">
                    <a:solidFill>
                      <a:srgbClr val="71AF47"/>
                    </a:solidFill>
                  </a:tcPr>
                </a:tc>
                <a:tc>
                  <a:txBody>
                    <a:bodyPr/>
                    <a:lstStyle/>
                    <a:p>
                      <a:pPr algn="ctr" fontAlgn="b"/>
                      <a:r>
                        <a:rPr lang="it-IT" sz="1400" b="1" u="none" strike="noStrike" dirty="0">
                          <a:solidFill>
                            <a:schemeClr val="bg1"/>
                          </a:solidFill>
                          <a:effectLst/>
                        </a:rPr>
                        <a:t>€/anno per </a:t>
                      </a:r>
                      <a:r>
                        <a:rPr lang="it-IT" sz="1400" b="1" u="none" strike="noStrike" dirty="0" err="1">
                          <a:solidFill>
                            <a:schemeClr val="bg1"/>
                          </a:solidFill>
                          <a:effectLst/>
                        </a:rPr>
                        <a:t>n°scelte</a:t>
                      </a:r>
                      <a:endParaRPr lang="it-IT" sz="1400" b="1" i="0" u="none" strike="noStrike" dirty="0">
                        <a:solidFill>
                          <a:schemeClr val="bg1"/>
                        </a:solidFill>
                        <a:effectLst/>
                        <a:latin typeface="Calibri" panose="020F0502020204030204" pitchFamily="34" charset="0"/>
                      </a:endParaRPr>
                    </a:p>
                  </a:txBody>
                  <a:tcPr marL="9525" marR="9525" marT="9525" marB="0" anchor="b">
                    <a:solidFill>
                      <a:srgbClr val="71AF47"/>
                    </a:solidFill>
                  </a:tcPr>
                </a:tc>
              </a:tr>
              <a:tr h="300860">
                <a:tc rowSpan="3">
                  <a:txBody>
                    <a:bodyPr/>
                    <a:lstStyle/>
                    <a:p>
                      <a:pPr algn="ctr" fontAlgn="ctr"/>
                      <a:r>
                        <a:rPr lang="it-IT" sz="1400" b="1" u="none" strike="noStrike">
                          <a:effectLst/>
                        </a:rPr>
                        <a:t>500</a:t>
                      </a:r>
                      <a:endParaRPr lang="it-IT"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it-IT" sz="1400" u="none" strike="noStrike">
                          <a:effectLst/>
                        </a:rPr>
                        <a:t>2016</a:t>
                      </a:r>
                      <a:endParaRPr lang="it-IT" sz="14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ctr"/>
                      <a:r>
                        <a:rPr lang="it-IT" sz="1400" u="none" strike="noStrike">
                          <a:effectLst/>
                        </a:rPr>
                        <a:t>0,77</a:t>
                      </a:r>
                      <a:endParaRPr lang="it-IT" sz="1400" b="0" i="0" u="none" strike="noStrike">
                        <a:solidFill>
                          <a:srgbClr val="000000"/>
                        </a:solidFill>
                        <a:effectLst/>
                        <a:latin typeface="Calibri" panose="020F0502020204030204" pitchFamily="34" charset="0"/>
                      </a:endParaRPr>
                    </a:p>
                  </a:txBody>
                  <a:tcPr marL="428625" marR="9525" marT="9525" marB="0" anchor="ctr"/>
                </a:tc>
                <a:tc>
                  <a:txBody>
                    <a:bodyPr/>
                    <a:lstStyle/>
                    <a:p>
                      <a:pPr algn="ctr" fontAlgn="b"/>
                      <a:r>
                        <a:rPr lang="it-IT" sz="1400" u="none" strike="noStrike" dirty="0">
                          <a:effectLst/>
                        </a:rPr>
                        <a:t>385</a:t>
                      </a:r>
                      <a:endParaRPr lang="it-IT" sz="1400" b="0" i="0" u="none" strike="noStrike" dirty="0">
                        <a:solidFill>
                          <a:srgbClr val="000000"/>
                        </a:solidFill>
                        <a:effectLst/>
                        <a:latin typeface="Calibri" panose="020F0502020204030204" pitchFamily="34" charset="0"/>
                      </a:endParaRPr>
                    </a:p>
                  </a:txBody>
                  <a:tcPr marL="9525" marR="9525" marT="9525" marB="0" anchor="b"/>
                </a:tc>
              </a:tr>
              <a:tr h="300860">
                <a:tc vMerge="1">
                  <a:txBody>
                    <a:bodyPr/>
                    <a:lstStyle/>
                    <a:p>
                      <a:endParaRPr lang="it-IT"/>
                    </a:p>
                  </a:txBody>
                  <a:tcPr/>
                </a:tc>
                <a:tc>
                  <a:txBody>
                    <a:bodyPr/>
                    <a:lstStyle/>
                    <a:p>
                      <a:pPr algn="ctr" fontAlgn="b"/>
                      <a:r>
                        <a:rPr lang="it-IT" sz="1400" u="none" strike="noStrike">
                          <a:effectLst/>
                        </a:rPr>
                        <a:t>2017</a:t>
                      </a:r>
                      <a:endParaRPr lang="it-IT" sz="14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ctr"/>
                      <a:r>
                        <a:rPr lang="it-IT" sz="1400" u="none" strike="noStrike">
                          <a:effectLst/>
                        </a:rPr>
                        <a:t>1,28</a:t>
                      </a:r>
                      <a:endParaRPr lang="it-IT" sz="1400" b="0" i="0" u="none" strike="noStrike">
                        <a:solidFill>
                          <a:srgbClr val="000000"/>
                        </a:solidFill>
                        <a:effectLst/>
                        <a:latin typeface="Calibri" panose="020F0502020204030204" pitchFamily="34" charset="0"/>
                      </a:endParaRPr>
                    </a:p>
                  </a:txBody>
                  <a:tcPr marL="428625" marR="9525" marT="9525" marB="0" anchor="ctr"/>
                </a:tc>
                <a:tc>
                  <a:txBody>
                    <a:bodyPr/>
                    <a:lstStyle/>
                    <a:p>
                      <a:pPr algn="ctr" fontAlgn="b"/>
                      <a:r>
                        <a:rPr lang="it-IT" sz="1400" u="none" strike="noStrike" dirty="0">
                          <a:effectLst/>
                        </a:rPr>
                        <a:t>640</a:t>
                      </a:r>
                      <a:endParaRPr lang="it-IT" sz="1400" b="0" i="0" u="none" strike="noStrike" dirty="0">
                        <a:solidFill>
                          <a:srgbClr val="000000"/>
                        </a:solidFill>
                        <a:effectLst/>
                        <a:latin typeface="Calibri" panose="020F0502020204030204" pitchFamily="34" charset="0"/>
                      </a:endParaRPr>
                    </a:p>
                  </a:txBody>
                  <a:tcPr marL="9525" marR="9525" marT="9525" marB="0" anchor="b"/>
                </a:tc>
              </a:tr>
              <a:tr h="315902">
                <a:tc vMerge="1">
                  <a:txBody>
                    <a:bodyPr/>
                    <a:lstStyle/>
                    <a:p>
                      <a:endParaRPr lang="it-IT"/>
                    </a:p>
                  </a:txBody>
                  <a:tcPr/>
                </a:tc>
                <a:tc gridSpan="2">
                  <a:txBody>
                    <a:bodyPr/>
                    <a:lstStyle/>
                    <a:p>
                      <a:pPr algn="ctr" fontAlgn="b"/>
                      <a:r>
                        <a:rPr lang="it-IT" sz="1600" b="1" u="none" strike="noStrike">
                          <a:effectLst/>
                        </a:rPr>
                        <a:t>Totale arretrato </a:t>
                      </a:r>
                      <a:endParaRPr lang="it-IT" sz="16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it-IT"/>
                    </a:p>
                  </a:txBody>
                  <a:tcPr/>
                </a:tc>
                <a:tc>
                  <a:txBody>
                    <a:bodyPr/>
                    <a:lstStyle/>
                    <a:p>
                      <a:pPr algn="ctr" fontAlgn="b"/>
                      <a:r>
                        <a:rPr lang="it-IT" sz="1600" b="1" u="none" strike="noStrike" dirty="0" smtClean="0">
                          <a:effectLst/>
                        </a:rPr>
                        <a:t>1.025 €</a:t>
                      </a:r>
                      <a:endParaRPr lang="it-IT" sz="1600" b="1" i="0" u="none" strike="noStrike" dirty="0">
                        <a:solidFill>
                          <a:srgbClr val="000000"/>
                        </a:solidFill>
                        <a:effectLst/>
                        <a:latin typeface="Calibri" panose="020F0502020204030204" pitchFamily="34" charset="0"/>
                      </a:endParaRPr>
                    </a:p>
                  </a:txBody>
                  <a:tcPr marL="9525" marR="9525" marT="9525" marB="0" anchor="b"/>
                </a:tc>
              </a:tr>
              <a:tr h="300860">
                <a:tc rowSpan="3">
                  <a:txBody>
                    <a:bodyPr/>
                    <a:lstStyle/>
                    <a:p>
                      <a:pPr algn="ctr" fontAlgn="ctr"/>
                      <a:r>
                        <a:rPr lang="it-IT" sz="1400" b="1" u="none" strike="noStrike">
                          <a:effectLst/>
                        </a:rPr>
                        <a:t>1000</a:t>
                      </a:r>
                      <a:endParaRPr lang="it-IT"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it-IT" sz="1400" u="none" strike="noStrike">
                          <a:effectLst/>
                        </a:rPr>
                        <a:t>2016</a:t>
                      </a:r>
                      <a:endParaRPr lang="it-IT" sz="14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ctr"/>
                      <a:r>
                        <a:rPr lang="it-IT" sz="1400" u="none" strike="noStrike">
                          <a:effectLst/>
                        </a:rPr>
                        <a:t>0,77</a:t>
                      </a:r>
                      <a:endParaRPr lang="it-IT" sz="1400" b="0" i="0" u="none" strike="noStrike">
                        <a:solidFill>
                          <a:srgbClr val="000000"/>
                        </a:solidFill>
                        <a:effectLst/>
                        <a:latin typeface="Calibri" panose="020F0502020204030204" pitchFamily="34" charset="0"/>
                      </a:endParaRPr>
                    </a:p>
                  </a:txBody>
                  <a:tcPr marL="428625" marR="9525" marT="9525" marB="0" anchor="ctr"/>
                </a:tc>
                <a:tc>
                  <a:txBody>
                    <a:bodyPr/>
                    <a:lstStyle/>
                    <a:p>
                      <a:pPr algn="ctr" fontAlgn="b"/>
                      <a:r>
                        <a:rPr lang="it-IT" sz="1400" u="none" strike="noStrike" dirty="0">
                          <a:effectLst/>
                        </a:rPr>
                        <a:t>770</a:t>
                      </a:r>
                      <a:endParaRPr lang="it-IT" sz="1400" b="0" i="0" u="none" strike="noStrike" dirty="0">
                        <a:solidFill>
                          <a:srgbClr val="000000"/>
                        </a:solidFill>
                        <a:effectLst/>
                        <a:latin typeface="Calibri" panose="020F0502020204030204" pitchFamily="34" charset="0"/>
                      </a:endParaRPr>
                    </a:p>
                  </a:txBody>
                  <a:tcPr marL="9525" marR="9525" marT="9525" marB="0" anchor="b"/>
                </a:tc>
              </a:tr>
              <a:tr h="300860">
                <a:tc vMerge="1">
                  <a:txBody>
                    <a:bodyPr/>
                    <a:lstStyle/>
                    <a:p>
                      <a:endParaRPr lang="it-IT"/>
                    </a:p>
                  </a:txBody>
                  <a:tcPr/>
                </a:tc>
                <a:tc>
                  <a:txBody>
                    <a:bodyPr/>
                    <a:lstStyle/>
                    <a:p>
                      <a:pPr algn="ctr" fontAlgn="b"/>
                      <a:r>
                        <a:rPr lang="it-IT" sz="1400" u="none" strike="noStrike">
                          <a:effectLst/>
                        </a:rPr>
                        <a:t>2017</a:t>
                      </a:r>
                      <a:endParaRPr lang="it-IT" sz="14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ctr"/>
                      <a:r>
                        <a:rPr lang="it-IT" sz="1400" u="none" strike="noStrike">
                          <a:effectLst/>
                        </a:rPr>
                        <a:t>1,28</a:t>
                      </a:r>
                      <a:endParaRPr lang="it-IT" sz="1400" b="0" i="0" u="none" strike="noStrike">
                        <a:solidFill>
                          <a:srgbClr val="000000"/>
                        </a:solidFill>
                        <a:effectLst/>
                        <a:latin typeface="Calibri" panose="020F0502020204030204" pitchFamily="34" charset="0"/>
                      </a:endParaRPr>
                    </a:p>
                  </a:txBody>
                  <a:tcPr marL="428625" marR="9525" marT="9525" marB="0" anchor="ctr"/>
                </a:tc>
                <a:tc>
                  <a:txBody>
                    <a:bodyPr/>
                    <a:lstStyle/>
                    <a:p>
                      <a:pPr algn="ctr" fontAlgn="b"/>
                      <a:r>
                        <a:rPr lang="it-IT" sz="1400" u="none" strike="noStrike" dirty="0" smtClean="0">
                          <a:effectLst/>
                        </a:rPr>
                        <a:t>1280</a:t>
                      </a:r>
                      <a:endParaRPr lang="it-IT" sz="1400" b="0" i="0" u="none" strike="noStrike" dirty="0">
                        <a:solidFill>
                          <a:srgbClr val="000000"/>
                        </a:solidFill>
                        <a:effectLst/>
                        <a:latin typeface="Calibri" panose="020F0502020204030204" pitchFamily="34" charset="0"/>
                      </a:endParaRPr>
                    </a:p>
                  </a:txBody>
                  <a:tcPr marL="9525" marR="9525" marT="9525" marB="0" anchor="b"/>
                </a:tc>
              </a:tr>
              <a:tr h="315902">
                <a:tc vMerge="1">
                  <a:txBody>
                    <a:bodyPr/>
                    <a:lstStyle/>
                    <a:p>
                      <a:endParaRPr lang="it-IT"/>
                    </a:p>
                  </a:txBody>
                  <a:tcPr/>
                </a:tc>
                <a:tc gridSpan="2">
                  <a:txBody>
                    <a:bodyPr/>
                    <a:lstStyle/>
                    <a:p>
                      <a:pPr algn="ctr" fontAlgn="b"/>
                      <a:r>
                        <a:rPr lang="it-IT" sz="1600" b="1" u="none" strike="noStrike">
                          <a:effectLst/>
                        </a:rPr>
                        <a:t>Totale arretrato </a:t>
                      </a:r>
                      <a:endParaRPr lang="it-IT" sz="16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it-IT"/>
                    </a:p>
                  </a:txBody>
                  <a:tcPr/>
                </a:tc>
                <a:tc>
                  <a:txBody>
                    <a:bodyPr/>
                    <a:lstStyle/>
                    <a:p>
                      <a:pPr algn="ctr" fontAlgn="b"/>
                      <a:r>
                        <a:rPr lang="it-IT" sz="1600" b="1" i="0" u="none" strike="noStrike" dirty="0" smtClean="0">
                          <a:solidFill>
                            <a:srgbClr val="000000"/>
                          </a:solidFill>
                          <a:effectLst/>
                          <a:latin typeface="Calibri" panose="020F0502020204030204" pitchFamily="34" charset="0"/>
                        </a:rPr>
                        <a:t>2.050 </a:t>
                      </a:r>
                      <a:r>
                        <a:rPr lang="it-IT" sz="1600" b="1" u="none" strike="noStrike" dirty="0" smtClean="0">
                          <a:effectLst/>
                        </a:rPr>
                        <a:t>€</a:t>
                      </a:r>
                      <a:endParaRPr lang="it-IT" sz="1600" b="1" i="0" u="none" strike="noStrike" dirty="0">
                        <a:solidFill>
                          <a:srgbClr val="000000"/>
                        </a:solidFill>
                        <a:effectLst/>
                        <a:latin typeface="Calibri" panose="020F0502020204030204" pitchFamily="34" charset="0"/>
                      </a:endParaRPr>
                    </a:p>
                  </a:txBody>
                  <a:tcPr marL="9525" marR="9525" marT="9525" marB="0" anchor="b"/>
                </a:tc>
              </a:tr>
              <a:tr h="315902">
                <a:tc rowSpan="3">
                  <a:txBody>
                    <a:bodyPr/>
                    <a:lstStyle/>
                    <a:p>
                      <a:pPr algn="ctr" fontAlgn="ctr"/>
                      <a:r>
                        <a:rPr lang="it-IT" sz="1400" b="1" u="none" strike="noStrike" dirty="0">
                          <a:effectLst/>
                        </a:rPr>
                        <a:t>1500</a:t>
                      </a:r>
                      <a:endParaRPr lang="it-IT"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it-IT" sz="1400" u="none" strike="noStrike">
                          <a:effectLst/>
                        </a:rPr>
                        <a:t>2016</a:t>
                      </a:r>
                      <a:endParaRPr lang="it-IT" sz="14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ctr"/>
                      <a:r>
                        <a:rPr lang="it-IT" sz="1400" u="none" strike="noStrike">
                          <a:effectLst/>
                        </a:rPr>
                        <a:t>0,77</a:t>
                      </a:r>
                      <a:endParaRPr lang="it-IT" sz="1400" b="0" i="0" u="none" strike="noStrike">
                        <a:solidFill>
                          <a:srgbClr val="000000"/>
                        </a:solidFill>
                        <a:effectLst/>
                        <a:latin typeface="Calibri" panose="020F0502020204030204" pitchFamily="34" charset="0"/>
                      </a:endParaRPr>
                    </a:p>
                  </a:txBody>
                  <a:tcPr marL="428625" marR="9525" marT="9525" marB="0" anchor="ctr"/>
                </a:tc>
                <a:tc>
                  <a:txBody>
                    <a:bodyPr/>
                    <a:lstStyle/>
                    <a:p>
                      <a:pPr algn="ctr" fontAlgn="b"/>
                      <a:r>
                        <a:rPr lang="it-IT" sz="1400" u="none" strike="noStrike" dirty="0">
                          <a:effectLst/>
                        </a:rPr>
                        <a:t>1155</a:t>
                      </a:r>
                      <a:endParaRPr lang="it-IT" sz="1400" b="0" i="0" u="none" strike="noStrike" dirty="0">
                        <a:solidFill>
                          <a:srgbClr val="000000"/>
                        </a:solidFill>
                        <a:effectLst/>
                        <a:latin typeface="Calibri" panose="020F0502020204030204" pitchFamily="34" charset="0"/>
                      </a:endParaRPr>
                    </a:p>
                  </a:txBody>
                  <a:tcPr marL="9525" marR="9525" marT="9525" marB="0" anchor="b"/>
                </a:tc>
              </a:tr>
              <a:tr h="300860">
                <a:tc vMerge="1">
                  <a:txBody>
                    <a:bodyPr/>
                    <a:lstStyle/>
                    <a:p>
                      <a:endParaRPr lang="it-IT"/>
                    </a:p>
                  </a:txBody>
                  <a:tcPr/>
                </a:tc>
                <a:tc>
                  <a:txBody>
                    <a:bodyPr/>
                    <a:lstStyle/>
                    <a:p>
                      <a:pPr algn="ctr" fontAlgn="b"/>
                      <a:r>
                        <a:rPr lang="it-IT" sz="1400" u="none" strike="noStrike">
                          <a:effectLst/>
                        </a:rPr>
                        <a:t>2017</a:t>
                      </a:r>
                      <a:endParaRPr lang="it-IT" sz="14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ctr"/>
                      <a:r>
                        <a:rPr lang="it-IT" sz="1400" u="none" strike="noStrike">
                          <a:effectLst/>
                        </a:rPr>
                        <a:t>1,28</a:t>
                      </a:r>
                      <a:endParaRPr lang="it-IT" sz="1400" b="0" i="0" u="none" strike="noStrike">
                        <a:solidFill>
                          <a:srgbClr val="000000"/>
                        </a:solidFill>
                        <a:effectLst/>
                        <a:latin typeface="Calibri" panose="020F0502020204030204" pitchFamily="34" charset="0"/>
                      </a:endParaRPr>
                    </a:p>
                  </a:txBody>
                  <a:tcPr marL="428625" marR="9525" marT="9525" marB="0" anchor="ctr"/>
                </a:tc>
                <a:tc>
                  <a:txBody>
                    <a:bodyPr/>
                    <a:lstStyle/>
                    <a:p>
                      <a:pPr algn="ctr" fontAlgn="b"/>
                      <a:r>
                        <a:rPr lang="it-IT" sz="1400" u="none" strike="noStrike" dirty="0">
                          <a:effectLst/>
                        </a:rPr>
                        <a:t>1920</a:t>
                      </a:r>
                      <a:endParaRPr lang="it-IT" sz="1400" b="0" i="0" u="none" strike="noStrike" dirty="0">
                        <a:solidFill>
                          <a:srgbClr val="000000"/>
                        </a:solidFill>
                        <a:effectLst/>
                        <a:latin typeface="Calibri" panose="020F0502020204030204" pitchFamily="34" charset="0"/>
                      </a:endParaRPr>
                    </a:p>
                  </a:txBody>
                  <a:tcPr marL="9525" marR="9525" marT="9525" marB="0" anchor="b"/>
                </a:tc>
              </a:tr>
              <a:tr h="315902">
                <a:tc vMerge="1">
                  <a:txBody>
                    <a:bodyPr/>
                    <a:lstStyle/>
                    <a:p>
                      <a:endParaRPr lang="it-IT"/>
                    </a:p>
                  </a:txBody>
                  <a:tcPr/>
                </a:tc>
                <a:tc gridSpan="2">
                  <a:txBody>
                    <a:bodyPr/>
                    <a:lstStyle/>
                    <a:p>
                      <a:pPr algn="ctr" fontAlgn="b"/>
                      <a:r>
                        <a:rPr lang="it-IT" sz="1600" b="1" u="none" strike="noStrike">
                          <a:effectLst/>
                        </a:rPr>
                        <a:t>Totale arretrato </a:t>
                      </a:r>
                      <a:endParaRPr lang="it-IT" sz="16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it-IT"/>
                    </a:p>
                  </a:txBody>
                  <a:tcPr/>
                </a:tc>
                <a:tc>
                  <a:txBody>
                    <a:bodyPr/>
                    <a:lstStyle/>
                    <a:p>
                      <a:pPr algn="ctr" fontAlgn="b"/>
                      <a:r>
                        <a:rPr lang="it-IT" sz="1600" b="1" u="none" strike="noStrike" dirty="0" smtClean="0">
                          <a:effectLst/>
                        </a:rPr>
                        <a:t>3.075 €</a:t>
                      </a:r>
                      <a:endParaRPr lang="it-IT" sz="1600" b="1"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6" name="Freccia a destra 15"/>
          <p:cNvSpPr/>
          <p:nvPr/>
        </p:nvSpPr>
        <p:spPr>
          <a:xfrm>
            <a:off x="4440353" y="3719262"/>
            <a:ext cx="972064" cy="296562"/>
          </a:xfrm>
          <a:prstGeom prst="rightArrow">
            <a:avLst/>
          </a:prstGeom>
          <a:solidFill>
            <a:schemeClr val="accent6">
              <a:lumMod val="40000"/>
              <a:lumOff val="60000"/>
            </a:schemeClr>
          </a:solidFill>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it-IT"/>
          </a:p>
        </p:txBody>
      </p:sp>
      <p:sp>
        <p:nvSpPr>
          <p:cNvPr id="18" name="Rettangolo 17"/>
          <p:cNvSpPr/>
          <p:nvPr/>
        </p:nvSpPr>
        <p:spPr>
          <a:xfrm>
            <a:off x="871768" y="5883550"/>
            <a:ext cx="10906376" cy="338554"/>
          </a:xfrm>
          <a:prstGeom prst="rect">
            <a:avLst/>
          </a:prstGeom>
        </p:spPr>
        <p:txBody>
          <a:bodyPr wrap="square">
            <a:spAutoFit/>
          </a:bodyPr>
          <a:lstStyle/>
          <a:p>
            <a:r>
              <a:rPr lang="it-IT" sz="1600" i="1" dirty="0" smtClean="0"/>
              <a:t>* Il calcolo degli arretrati fa riferimento alla massa salariale del 2015 </a:t>
            </a:r>
            <a:endParaRPr lang="it-IT" sz="1600" i="1" dirty="0"/>
          </a:p>
        </p:txBody>
      </p:sp>
    </p:spTree>
    <p:extLst>
      <p:ext uri="{BB962C8B-B14F-4D97-AF65-F5344CB8AC3E}">
        <p14:creationId xmlns:p14="http://schemas.microsoft.com/office/powerpoint/2010/main" val="3622805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953530" y="826443"/>
            <a:ext cx="10515600" cy="565751"/>
          </a:xfrm>
        </p:spPr>
        <p:txBody>
          <a:bodyPr>
            <a:noAutofit/>
          </a:bodyPr>
          <a:lstStyle/>
          <a:p>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Arretrati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derivanti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dagli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incrementi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previsti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per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gli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anni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2016-2017</a:t>
            </a:r>
            <a:endParaRPr lang="it-IT"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
        <p:nvSpPr>
          <p:cNvPr id="5" name="Titolo 1"/>
          <p:cNvSpPr txBox="1">
            <a:spLocks/>
          </p:cNvSpPr>
          <p:nvPr/>
        </p:nvSpPr>
        <p:spPr>
          <a:xfrm>
            <a:off x="4529441" y="2196307"/>
            <a:ext cx="3234331" cy="76470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err="1" smtClean="0">
                <a:solidFill>
                  <a:schemeClr val="accent6">
                    <a:lumMod val="50000"/>
                  </a:schemeClr>
                </a:solidFill>
                <a:latin typeface="+mn-lt"/>
                <a:ea typeface="+mn-ea"/>
                <a:cs typeface="+mn-cs"/>
              </a:rPr>
              <a:t>Medicina</a:t>
            </a:r>
            <a:r>
              <a:rPr lang="en-US" sz="1800" b="1" dirty="0" smtClean="0">
                <a:solidFill>
                  <a:schemeClr val="accent6">
                    <a:lumMod val="50000"/>
                  </a:schemeClr>
                </a:solidFill>
                <a:latin typeface="+mn-lt"/>
                <a:ea typeface="+mn-ea"/>
                <a:cs typeface="+mn-cs"/>
              </a:rPr>
              <a:t> </a:t>
            </a:r>
            <a:r>
              <a:rPr lang="en-US" sz="1800" b="1" dirty="0" err="1" smtClean="0">
                <a:solidFill>
                  <a:schemeClr val="accent6">
                    <a:lumMod val="50000"/>
                  </a:schemeClr>
                </a:solidFill>
                <a:latin typeface="+mn-lt"/>
                <a:ea typeface="+mn-ea"/>
                <a:cs typeface="+mn-cs"/>
              </a:rPr>
              <a:t>dei</a:t>
            </a:r>
            <a:r>
              <a:rPr lang="en-US" sz="1800" b="1" dirty="0" smtClean="0">
                <a:solidFill>
                  <a:schemeClr val="accent6">
                    <a:lumMod val="50000"/>
                  </a:schemeClr>
                </a:solidFill>
                <a:latin typeface="+mn-lt"/>
                <a:ea typeface="+mn-ea"/>
                <a:cs typeface="+mn-cs"/>
              </a:rPr>
              <a:t> </a:t>
            </a:r>
            <a:r>
              <a:rPr lang="en-US" sz="1800" b="1" dirty="0" err="1" smtClean="0">
                <a:solidFill>
                  <a:schemeClr val="accent6">
                    <a:lumMod val="50000"/>
                  </a:schemeClr>
                </a:solidFill>
                <a:latin typeface="+mn-lt"/>
                <a:ea typeface="+mn-ea"/>
                <a:cs typeface="+mn-cs"/>
              </a:rPr>
              <a:t>Servizi</a:t>
            </a:r>
            <a:r>
              <a:rPr lang="en-US" sz="1800" b="1" dirty="0" smtClean="0">
                <a:solidFill>
                  <a:schemeClr val="accent6">
                    <a:lumMod val="50000"/>
                  </a:schemeClr>
                </a:solidFill>
                <a:latin typeface="+mn-lt"/>
                <a:ea typeface="+mn-ea"/>
                <a:cs typeface="+mn-cs"/>
              </a:rPr>
              <a:t> </a:t>
            </a:r>
            <a:r>
              <a:rPr lang="en-US" sz="1800" b="1" dirty="0" err="1" smtClean="0">
                <a:solidFill>
                  <a:schemeClr val="accent6">
                    <a:lumMod val="50000"/>
                  </a:schemeClr>
                </a:solidFill>
                <a:latin typeface="+mn-lt"/>
                <a:ea typeface="+mn-ea"/>
                <a:cs typeface="+mn-cs"/>
              </a:rPr>
              <a:t>Territoriali</a:t>
            </a:r>
            <a:endParaRPr lang="it-IT" sz="1800" b="1" dirty="0">
              <a:solidFill>
                <a:schemeClr val="accent6">
                  <a:lumMod val="50000"/>
                </a:schemeClr>
              </a:solidFill>
            </a:endParaRPr>
          </a:p>
        </p:txBody>
      </p:sp>
      <p:sp>
        <p:nvSpPr>
          <p:cNvPr id="6" name="Segnaposto contenuto 2"/>
          <p:cNvSpPr>
            <a:spLocks noGrp="1"/>
          </p:cNvSpPr>
          <p:nvPr>
            <p:ph idx="1"/>
          </p:nvPr>
        </p:nvSpPr>
        <p:spPr>
          <a:xfrm>
            <a:off x="990046" y="2433810"/>
            <a:ext cx="2948224" cy="637489"/>
          </a:xfrm>
        </p:spPr>
        <p:txBody>
          <a:bodyPr>
            <a:normAutofit/>
          </a:bodyPr>
          <a:lstStyle/>
          <a:p>
            <a:pPr marL="0" indent="0" algn="ctr">
              <a:buNone/>
            </a:pPr>
            <a:r>
              <a:rPr lang="it-IT" sz="1800" b="1" dirty="0" smtClean="0">
                <a:solidFill>
                  <a:schemeClr val="accent6">
                    <a:lumMod val="50000"/>
                  </a:schemeClr>
                </a:solidFill>
              </a:rPr>
              <a:t>Continuità Assistenziale</a:t>
            </a:r>
          </a:p>
          <a:p>
            <a:pPr marL="0" indent="0">
              <a:buNone/>
            </a:pPr>
            <a:endParaRPr lang="it-IT" sz="1800" b="1" dirty="0" smtClean="0">
              <a:solidFill>
                <a:schemeClr val="accent6">
                  <a:lumMod val="50000"/>
                </a:schemeClr>
              </a:solidFill>
            </a:endParaRPr>
          </a:p>
          <a:p>
            <a:pPr marL="0" indent="0">
              <a:buNone/>
            </a:pPr>
            <a:endParaRPr lang="it-IT" sz="1800" b="1" dirty="0" smtClean="0">
              <a:solidFill>
                <a:schemeClr val="accent6">
                  <a:lumMod val="50000"/>
                </a:schemeClr>
              </a:solidFill>
            </a:endParaRPr>
          </a:p>
          <a:p>
            <a:pPr marL="0" indent="0">
              <a:buNone/>
            </a:pPr>
            <a:endParaRPr lang="it-IT" sz="1800" b="1" dirty="0">
              <a:solidFill>
                <a:schemeClr val="accent6">
                  <a:lumMod val="50000"/>
                </a:schemeClr>
              </a:solidFill>
            </a:endParaRPr>
          </a:p>
        </p:txBody>
      </p:sp>
      <p:sp>
        <p:nvSpPr>
          <p:cNvPr id="7" name="Titolo 1"/>
          <p:cNvSpPr txBox="1">
            <a:spLocks/>
          </p:cNvSpPr>
          <p:nvPr/>
        </p:nvSpPr>
        <p:spPr>
          <a:xfrm>
            <a:off x="8004295" y="2315519"/>
            <a:ext cx="3229987" cy="52627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err="1">
                <a:solidFill>
                  <a:schemeClr val="accent6">
                    <a:lumMod val="50000"/>
                  </a:schemeClr>
                </a:solidFill>
                <a:latin typeface="+mn-lt"/>
                <a:ea typeface="+mn-ea"/>
                <a:cs typeface="+mn-cs"/>
              </a:rPr>
              <a:t>Emergenza</a:t>
            </a:r>
            <a:r>
              <a:rPr lang="en-US" sz="1800" b="1" dirty="0">
                <a:solidFill>
                  <a:schemeClr val="accent6">
                    <a:lumMod val="50000"/>
                  </a:schemeClr>
                </a:solidFill>
                <a:latin typeface="+mn-lt"/>
                <a:ea typeface="+mn-ea"/>
                <a:cs typeface="+mn-cs"/>
              </a:rPr>
              <a:t> Sanitaria </a:t>
            </a:r>
            <a:r>
              <a:rPr lang="en-US" sz="1800" b="1" dirty="0" err="1">
                <a:solidFill>
                  <a:schemeClr val="accent6">
                    <a:lumMod val="50000"/>
                  </a:schemeClr>
                </a:solidFill>
                <a:latin typeface="+mn-lt"/>
                <a:ea typeface="+mn-ea"/>
                <a:cs typeface="+mn-cs"/>
              </a:rPr>
              <a:t>Territoriale</a:t>
            </a:r>
            <a:endParaRPr lang="it-IT" sz="1800" b="1" dirty="0">
              <a:solidFill>
                <a:schemeClr val="accent6">
                  <a:lumMod val="50000"/>
                </a:schemeClr>
              </a:solidFill>
              <a:latin typeface="+mn-lt"/>
              <a:ea typeface="+mn-ea"/>
              <a:cs typeface="+mn-cs"/>
            </a:endParaRPr>
          </a:p>
        </p:txBody>
      </p:sp>
      <p:graphicFrame>
        <p:nvGraphicFramePr>
          <p:cNvPr id="8" name="Tabella 7"/>
          <p:cNvGraphicFramePr>
            <a:graphicFrameLocks noGrp="1"/>
          </p:cNvGraphicFramePr>
          <p:nvPr>
            <p:extLst>
              <p:ext uri="{D42A27DB-BD31-4B8C-83A1-F6EECF244321}">
                <p14:modId xmlns:p14="http://schemas.microsoft.com/office/powerpoint/2010/main" val="2105786128"/>
              </p:ext>
            </p:extLst>
          </p:nvPr>
        </p:nvGraphicFramePr>
        <p:xfrm>
          <a:off x="1143000" y="3229086"/>
          <a:ext cx="2795270" cy="984250"/>
        </p:xfrm>
        <a:graphic>
          <a:graphicData uri="http://schemas.openxmlformats.org/drawingml/2006/table">
            <a:tbl>
              <a:tblPr firstRow="1" firstCol="1" lastRow="1" lastCol="1" bandRow="1" bandCol="1">
                <a:tableStyleId>{16D9F66E-5EB9-4882-86FB-DCBF35E3C3E4}</a:tableStyleId>
              </a:tblPr>
              <a:tblGrid>
                <a:gridCol w="1356995"/>
                <a:gridCol w="1438275"/>
              </a:tblGrid>
              <a:tr h="327660">
                <a:tc>
                  <a:txBody>
                    <a:bodyPr/>
                    <a:lstStyle/>
                    <a:p>
                      <a:pPr marL="398145">
                        <a:lnSpc>
                          <a:spcPts val="1285"/>
                        </a:lnSpc>
                        <a:spcAft>
                          <a:spcPts val="0"/>
                        </a:spcAft>
                      </a:pPr>
                      <a:r>
                        <a:rPr lang="en-US" sz="1400" spc="-5" dirty="0">
                          <a:effectLst/>
                        </a:rPr>
                        <a:t>Anno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03530">
                        <a:lnSpc>
                          <a:spcPts val="1285"/>
                        </a:lnSpc>
                        <a:spcAft>
                          <a:spcPts val="0"/>
                        </a:spcAft>
                      </a:pPr>
                      <a:r>
                        <a:rPr lang="en-US" sz="1400">
                          <a:effectLst/>
                        </a:rPr>
                        <a:t>€/per ora</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spc="-5">
                          <a:effectLst/>
                        </a:rPr>
                        <a:t>2016</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a:effectLst/>
                        </a:rPr>
                        <a:t>0,24</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8930">
                <a:tc>
                  <a:txBody>
                    <a:bodyPr/>
                    <a:lstStyle/>
                    <a:p>
                      <a:pPr marL="131445">
                        <a:lnSpc>
                          <a:spcPts val="1285"/>
                        </a:lnSpc>
                        <a:spcAft>
                          <a:spcPts val="0"/>
                        </a:spcAft>
                      </a:pPr>
                      <a:r>
                        <a:rPr lang="en-US" sz="1400" spc="-10" dirty="0" err="1">
                          <a:effectLst/>
                        </a:rPr>
                        <a:t>arretrati</a:t>
                      </a:r>
                      <a:r>
                        <a:rPr lang="en-US" sz="1400" spc="5" dirty="0">
                          <a:effectLst/>
                        </a:rPr>
                        <a:t> </a:t>
                      </a:r>
                      <a:r>
                        <a:rPr lang="en-US" sz="1400" spc="-5" dirty="0">
                          <a:effectLst/>
                        </a:rPr>
                        <a:t>2017</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a:effectLst/>
                        </a:rPr>
                        <a:t>0,41</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graphicFrame>
        <p:nvGraphicFramePr>
          <p:cNvPr id="9" name="Tabella 8"/>
          <p:cNvGraphicFramePr>
            <a:graphicFrameLocks noGrp="1"/>
          </p:cNvGraphicFramePr>
          <p:nvPr>
            <p:extLst>
              <p:ext uri="{D42A27DB-BD31-4B8C-83A1-F6EECF244321}">
                <p14:modId xmlns:p14="http://schemas.microsoft.com/office/powerpoint/2010/main" val="935720806"/>
              </p:ext>
            </p:extLst>
          </p:nvPr>
        </p:nvGraphicFramePr>
        <p:xfrm>
          <a:off x="4682327" y="3229086"/>
          <a:ext cx="2795270" cy="984250"/>
        </p:xfrm>
        <a:graphic>
          <a:graphicData uri="http://schemas.openxmlformats.org/drawingml/2006/table">
            <a:tbl>
              <a:tblPr firstRow="1" firstCol="1" lastRow="1" lastCol="1" bandRow="1" bandCol="1">
                <a:tableStyleId>{16D9F66E-5EB9-4882-86FB-DCBF35E3C3E4}</a:tableStyleId>
              </a:tblPr>
              <a:tblGrid>
                <a:gridCol w="1356995"/>
                <a:gridCol w="1438275"/>
              </a:tblGrid>
              <a:tr h="328930">
                <a:tc>
                  <a:txBody>
                    <a:bodyPr/>
                    <a:lstStyle/>
                    <a:p>
                      <a:pPr marL="398145">
                        <a:spcBef>
                          <a:spcPts val="5"/>
                        </a:spcBef>
                        <a:spcAft>
                          <a:spcPts val="0"/>
                        </a:spcAft>
                      </a:pPr>
                      <a:r>
                        <a:rPr lang="en-US" sz="1400" spc="-5" dirty="0">
                          <a:effectLst/>
                        </a:rPr>
                        <a:t>Anno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03530">
                        <a:spcBef>
                          <a:spcPts val="5"/>
                        </a:spcBef>
                        <a:spcAft>
                          <a:spcPts val="0"/>
                        </a:spcAft>
                      </a:pPr>
                      <a:r>
                        <a:rPr lang="en-US" sz="1400" dirty="0">
                          <a:effectLst/>
                        </a:rPr>
                        <a:t>€/per </a:t>
                      </a:r>
                      <a:r>
                        <a:rPr lang="en-US" sz="1400" dirty="0" err="1">
                          <a:effectLst/>
                        </a:rPr>
                        <a:t>ora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spc="-5">
                          <a:effectLst/>
                        </a:rPr>
                        <a:t>2016</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smtClean="0">
                          <a:effectLst/>
                        </a:rPr>
                        <a:t>0,25</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a:effectLst/>
                        </a:rPr>
                        <a:t>arretrati</a:t>
                      </a:r>
                      <a:r>
                        <a:rPr lang="en-US" sz="1400" spc="5">
                          <a:effectLst/>
                        </a:rPr>
                        <a:t> </a:t>
                      </a:r>
                      <a:r>
                        <a:rPr lang="en-US" sz="1400" spc="-5">
                          <a:effectLst/>
                        </a:rPr>
                        <a:t>2017</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smtClean="0">
                          <a:effectLst/>
                        </a:rPr>
                        <a:t>0,43</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graphicFrame>
        <p:nvGraphicFramePr>
          <p:cNvPr id="10" name="Tabella 9"/>
          <p:cNvGraphicFramePr>
            <a:graphicFrameLocks noGrp="1"/>
          </p:cNvGraphicFramePr>
          <p:nvPr>
            <p:extLst>
              <p:ext uri="{D42A27DB-BD31-4B8C-83A1-F6EECF244321}">
                <p14:modId xmlns:p14="http://schemas.microsoft.com/office/powerpoint/2010/main" val="2801049376"/>
              </p:ext>
            </p:extLst>
          </p:nvPr>
        </p:nvGraphicFramePr>
        <p:xfrm>
          <a:off x="8221654" y="3228768"/>
          <a:ext cx="2795270" cy="984885"/>
        </p:xfrm>
        <a:graphic>
          <a:graphicData uri="http://schemas.openxmlformats.org/drawingml/2006/table">
            <a:tbl>
              <a:tblPr firstRow="1" firstCol="1" lastRow="1" lastCol="1" bandRow="1" bandCol="1">
                <a:tableStyleId>{16D9F66E-5EB9-4882-86FB-DCBF35E3C3E4}</a:tableStyleId>
              </a:tblPr>
              <a:tblGrid>
                <a:gridCol w="1356995"/>
                <a:gridCol w="1438275"/>
              </a:tblGrid>
              <a:tr h="327660">
                <a:tc>
                  <a:txBody>
                    <a:bodyPr/>
                    <a:lstStyle/>
                    <a:p>
                      <a:pPr marL="398145">
                        <a:spcBef>
                          <a:spcPts val="5"/>
                        </a:spcBef>
                        <a:spcAft>
                          <a:spcPts val="0"/>
                        </a:spcAft>
                      </a:pPr>
                      <a:r>
                        <a:rPr lang="en-US" sz="1400" spc="-5" dirty="0">
                          <a:effectLst/>
                        </a:rPr>
                        <a:t>Anno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03530">
                        <a:spcBef>
                          <a:spcPts val="5"/>
                        </a:spcBef>
                        <a:spcAft>
                          <a:spcPts val="0"/>
                        </a:spcAft>
                      </a:pPr>
                      <a:r>
                        <a:rPr lang="en-US" sz="1400">
                          <a:effectLst/>
                        </a:rPr>
                        <a:t>€/per ora</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9565">
                <a:tc>
                  <a:txBody>
                    <a:bodyPr/>
                    <a:lstStyle/>
                    <a:p>
                      <a:pPr marL="131445">
                        <a:spcBef>
                          <a:spcPts val="5"/>
                        </a:spcBef>
                        <a:spcAft>
                          <a:spcPts val="0"/>
                        </a:spcAft>
                      </a:pPr>
                      <a:r>
                        <a:rPr lang="en-US" sz="1400" spc="-10">
                          <a:effectLst/>
                        </a:rPr>
                        <a:t>arretrati</a:t>
                      </a:r>
                      <a:r>
                        <a:rPr lang="en-US" sz="1400" spc="5">
                          <a:effectLst/>
                        </a:rPr>
                        <a:t> </a:t>
                      </a:r>
                      <a:r>
                        <a:rPr lang="en-US" sz="1400" spc="-5">
                          <a:effectLst/>
                        </a:rPr>
                        <a:t>2016</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spcBef>
                          <a:spcPts val="5"/>
                        </a:spcBef>
                        <a:spcAft>
                          <a:spcPts val="0"/>
                        </a:spcAft>
                      </a:pPr>
                      <a:r>
                        <a:rPr lang="en-US" sz="1400">
                          <a:effectLst/>
                        </a:rPr>
                        <a:t>0,26</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27660">
                <a:tc>
                  <a:txBody>
                    <a:bodyPr/>
                    <a:lstStyle/>
                    <a:p>
                      <a:pPr marL="131445">
                        <a:lnSpc>
                          <a:spcPts val="1285"/>
                        </a:lnSpc>
                        <a:spcAft>
                          <a:spcPts val="0"/>
                        </a:spcAft>
                      </a:pPr>
                      <a:r>
                        <a:rPr lang="en-US" sz="1400" spc="-10" dirty="0" err="1">
                          <a:effectLst/>
                        </a:rPr>
                        <a:t>arretrati</a:t>
                      </a:r>
                      <a:r>
                        <a:rPr lang="en-US" sz="1400" spc="5" dirty="0">
                          <a:effectLst/>
                        </a:rPr>
                        <a:t> </a:t>
                      </a:r>
                      <a:r>
                        <a:rPr lang="en-US" sz="1400" spc="-5" dirty="0">
                          <a:effectLst/>
                        </a:rPr>
                        <a:t>2017</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68630">
                        <a:lnSpc>
                          <a:spcPts val="1285"/>
                        </a:lnSpc>
                        <a:spcAft>
                          <a:spcPts val="0"/>
                        </a:spcAft>
                      </a:pPr>
                      <a:r>
                        <a:rPr lang="en-US" sz="1400" dirty="0">
                          <a:effectLst/>
                        </a:rPr>
                        <a:t>0,44</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1758389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953530" y="826443"/>
            <a:ext cx="10515600" cy="565751"/>
          </a:xfrm>
        </p:spPr>
        <p:txBody>
          <a:bodyPr>
            <a:noAutofit/>
          </a:bodyPr>
          <a:lstStyle/>
          <a:p>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Arretrati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derivanti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dagli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incrementi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previsti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per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gli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a:t>
            </a:r>
            <a:r>
              <a:rPr lang="en-US" sz="2800" b="1" spc="-5" dirty="0" err="1">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anni</a:t>
            </a:r>
            <a:r>
              <a:rPr lang="en-US"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rPr>
              <a:t> 2016-2017</a:t>
            </a:r>
            <a:endParaRPr lang="it-IT" sz="2800" b="1" spc="-5" dirty="0">
              <a:solidFill>
                <a:schemeClr val="accent6">
                  <a:lumMod val="50000"/>
                </a:schemeClr>
              </a:solidFill>
              <a:latin typeface="Calibri" panose="020F0502020204030204" pitchFamily="34" charset="0"/>
              <a:ea typeface="Calibri" panose="020F0502020204030204" pitchFamily="34" charset="0"/>
              <a:cs typeface="Cambria" panose="02040503050406030204" pitchFamily="18" charset="0"/>
            </a:endParaRPr>
          </a:p>
        </p:txBody>
      </p:sp>
      <p:sp>
        <p:nvSpPr>
          <p:cNvPr id="6" name="Segnaposto contenuto 2"/>
          <p:cNvSpPr>
            <a:spLocks noGrp="1"/>
          </p:cNvSpPr>
          <p:nvPr>
            <p:ph idx="1"/>
          </p:nvPr>
        </p:nvSpPr>
        <p:spPr>
          <a:xfrm>
            <a:off x="4370440" y="1966440"/>
            <a:ext cx="2948224" cy="637489"/>
          </a:xfrm>
        </p:spPr>
        <p:txBody>
          <a:bodyPr>
            <a:normAutofit/>
          </a:bodyPr>
          <a:lstStyle/>
          <a:p>
            <a:pPr marL="0" indent="0" algn="ctr">
              <a:buNone/>
            </a:pPr>
            <a:r>
              <a:rPr lang="it-IT" sz="2000" b="1" dirty="0" smtClean="0">
                <a:solidFill>
                  <a:schemeClr val="accent6">
                    <a:lumMod val="50000"/>
                  </a:schemeClr>
                </a:solidFill>
              </a:rPr>
              <a:t>Continuità Assistenziale</a:t>
            </a:r>
          </a:p>
          <a:p>
            <a:pPr marL="0" indent="0">
              <a:buNone/>
            </a:pPr>
            <a:endParaRPr lang="it-IT" sz="2000" b="1" dirty="0" smtClean="0">
              <a:solidFill>
                <a:schemeClr val="accent6">
                  <a:lumMod val="50000"/>
                </a:schemeClr>
              </a:solidFill>
            </a:endParaRPr>
          </a:p>
          <a:p>
            <a:pPr marL="0" indent="0">
              <a:buNone/>
            </a:pPr>
            <a:endParaRPr lang="it-IT" sz="2000" b="1" dirty="0">
              <a:solidFill>
                <a:schemeClr val="accent6">
                  <a:lumMod val="50000"/>
                </a:schemeClr>
              </a:solidFill>
            </a:endParaRPr>
          </a:p>
        </p:txBody>
      </p:sp>
      <p:sp>
        <p:nvSpPr>
          <p:cNvPr id="7" name="Titolo 1"/>
          <p:cNvSpPr txBox="1">
            <a:spLocks/>
          </p:cNvSpPr>
          <p:nvPr/>
        </p:nvSpPr>
        <p:spPr>
          <a:xfrm>
            <a:off x="4002660" y="4227087"/>
            <a:ext cx="3750400" cy="52627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err="1">
                <a:solidFill>
                  <a:schemeClr val="accent6">
                    <a:lumMod val="50000"/>
                  </a:schemeClr>
                </a:solidFill>
                <a:latin typeface="+mn-lt"/>
                <a:ea typeface="+mn-ea"/>
                <a:cs typeface="+mn-cs"/>
              </a:rPr>
              <a:t>Emergenza</a:t>
            </a:r>
            <a:r>
              <a:rPr lang="en-US" sz="2000" b="1" dirty="0">
                <a:solidFill>
                  <a:schemeClr val="accent6">
                    <a:lumMod val="50000"/>
                  </a:schemeClr>
                </a:solidFill>
                <a:latin typeface="+mn-lt"/>
                <a:ea typeface="+mn-ea"/>
                <a:cs typeface="+mn-cs"/>
              </a:rPr>
              <a:t> Sanitaria </a:t>
            </a:r>
            <a:r>
              <a:rPr lang="en-US" sz="2000" b="1" dirty="0" err="1">
                <a:solidFill>
                  <a:schemeClr val="accent6">
                    <a:lumMod val="50000"/>
                  </a:schemeClr>
                </a:solidFill>
                <a:latin typeface="+mn-lt"/>
                <a:ea typeface="+mn-ea"/>
                <a:cs typeface="+mn-cs"/>
              </a:rPr>
              <a:t>Territoriale</a:t>
            </a:r>
            <a:endParaRPr lang="it-IT" sz="2000" b="1" dirty="0">
              <a:solidFill>
                <a:schemeClr val="accent6">
                  <a:lumMod val="50000"/>
                </a:schemeClr>
              </a:solidFill>
              <a:latin typeface="+mn-lt"/>
              <a:ea typeface="+mn-ea"/>
              <a:cs typeface="+mn-cs"/>
            </a:endParaRPr>
          </a:p>
        </p:txBody>
      </p:sp>
      <p:graphicFrame>
        <p:nvGraphicFramePr>
          <p:cNvPr id="2" name="Tabella 1"/>
          <p:cNvGraphicFramePr>
            <a:graphicFrameLocks noGrp="1"/>
          </p:cNvGraphicFramePr>
          <p:nvPr>
            <p:extLst>
              <p:ext uri="{D42A27DB-BD31-4B8C-83A1-F6EECF244321}">
                <p14:modId xmlns:p14="http://schemas.microsoft.com/office/powerpoint/2010/main" val="3355517655"/>
              </p:ext>
            </p:extLst>
          </p:nvPr>
        </p:nvGraphicFramePr>
        <p:xfrm>
          <a:off x="3236656" y="2423316"/>
          <a:ext cx="5309616" cy="1509717"/>
        </p:xfrm>
        <a:graphic>
          <a:graphicData uri="http://schemas.openxmlformats.org/drawingml/2006/table">
            <a:tbl>
              <a:tblPr firstRow="1" firstCol="1" lastRow="1" lastCol="1" bandRow="1" bandCol="1">
                <a:tableStyleId>{10A1B5D5-9B99-4C35-A422-299274C87663}</a:tableStyleId>
              </a:tblPr>
              <a:tblGrid>
                <a:gridCol w="1244600"/>
                <a:gridCol w="1231900"/>
                <a:gridCol w="1207516"/>
                <a:gridCol w="1625600"/>
              </a:tblGrid>
              <a:tr h="482352">
                <a:tc>
                  <a:txBody>
                    <a:bodyPr/>
                    <a:lstStyle/>
                    <a:p>
                      <a:pPr algn="l" rtl="0" fontAlgn="ctr"/>
                      <a:r>
                        <a:rPr lang="it-IT" sz="1400" u="none" strike="noStrike" dirty="0">
                          <a:effectLst/>
                        </a:rPr>
                        <a:t>Anno</a:t>
                      </a:r>
                      <a:endParaRPr lang="it-IT" sz="1400" b="1" i="0" u="none" strike="noStrike" dirty="0">
                        <a:solidFill>
                          <a:srgbClr val="000000"/>
                        </a:solidFill>
                        <a:effectLst/>
                        <a:latin typeface="Calibri" panose="020F0502020204030204" pitchFamily="34" charset="0"/>
                      </a:endParaRPr>
                    </a:p>
                  </a:txBody>
                  <a:tcPr marL="365760" marR="7620" marT="7620" marB="0" anchor="ctr"/>
                </a:tc>
                <a:tc>
                  <a:txBody>
                    <a:bodyPr/>
                    <a:lstStyle/>
                    <a:p>
                      <a:pPr algn="l" rtl="0" fontAlgn="ctr"/>
                      <a:r>
                        <a:rPr lang="it-IT" sz="1400" u="none" strike="noStrike">
                          <a:effectLst/>
                        </a:rPr>
                        <a:t>€/per ora</a:t>
                      </a:r>
                      <a:endParaRPr lang="it-IT" sz="1400" b="1" i="0" u="none" strike="noStrike">
                        <a:solidFill>
                          <a:srgbClr val="000000"/>
                        </a:solidFill>
                        <a:effectLst/>
                        <a:latin typeface="Calibri" panose="020F0502020204030204" pitchFamily="34" charset="0"/>
                      </a:endParaRPr>
                    </a:p>
                  </a:txBody>
                  <a:tcPr marL="274320" marR="7620" marT="7620" marB="0" anchor="ctr"/>
                </a:tc>
                <a:tc>
                  <a:txBody>
                    <a:bodyPr/>
                    <a:lstStyle/>
                    <a:p>
                      <a:pPr algn="l" rtl="0" fontAlgn="ctr"/>
                      <a:r>
                        <a:rPr lang="it-IT" sz="1400" u="none" strike="noStrike">
                          <a:effectLst/>
                        </a:rPr>
                        <a:t>n° ore/anno</a:t>
                      </a:r>
                      <a:endParaRPr lang="it-IT" sz="1400" b="1" i="0" u="none" strike="noStrike">
                        <a:solidFill>
                          <a:srgbClr val="000000"/>
                        </a:solidFill>
                        <a:effectLst/>
                        <a:latin typeface="Calibri" panose="020F0502020204030204" pitchFamily="34" charset="0"/>
                      </a:endParaRPr>
                    </a:p>
                  </a:txBody>
                  <a:tcPr marL="274320" marR="7620" marT="7620" marB="0" anchor="ctr"/>
                </a:tc>
                <a:tc>
                  <a:txBody>
                    <a:bodyPr/>
                    <a:lstStyle/>
                    <a:p>
                      <a:pPr algn="l" rtl="0" fontAlgn="ctr"/>
                      <a:r>
                        <a:rPr lang="it-IT" sz="1400" u="none" strike="noStrike" dirty="0">
                          <a:effectLst/>
                        </a:rPr>
                        <a:t>€/anno per n° ore</a:t>
                      </a:r>
                      <a:endParaRPr lang="it-IT" sz="1400" b="1" i="0" u="none" strike="noStrike" dirty="0">
                        <a:solidFill>
                          <a:srgbClr val="000000"/>
                        </a:solidFill>
                        <a:effectLst/>
                        <a:latin typeface="Calibri" panose="020F0502020204030204" pitchFamily="34" charset="0"/>
                      </a:endParaRPr>
                    </a:p>
                  </a:txBody>
                  <a:tcPr marL="274320" marR="7620" marT="7620" marB="0" anchor="ctr"/>
                </a:tc>
              </a:tr>
              <a:tr h="345935">
                <a:tc>
                  <a:txBody>
                    <a:bodyPr/>
                    <a:lstStyle/>
                    <a:p>
                      <a:pPr algn="l" rtl="0" fontAlgn="ctr"/>
                      <a:r>
                        <a:rPr lang="it-IT" sz="1400" u="none" strike="noStrike">
                          <a:effectLst/>
                        </a:rPr>
                        <a:t>arretrati 2016</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0,24</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1248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299,52</a:t>
                      </a:r>
                      <a:endParaRPr lang="it-IT" sz="1400" b="1" i="0" u="none" strike="noStrike">
                        <a:solidFill>
                          <a:srgbClr val="000000"/>
                        </a:solidFill>
                        <a:effectLst/>
                        <a:latin typeface="Calibri" panose="020F0502020204030204" pitchFamily="34" charset="0"/>
                      </a:endParaRPr>
                    </a:p>
                  </a:txBody>
                  <a:tcPr marL="457200" marR="7620" marT="7620" marB="0" anchor="ctr"/>
                </a:tc>
              </a:tr>
              <a:tr h="336736">
                <a:tc>
                  <a:txBody>
                    <a:bodyPr/>
                    <a:lstStyle/>
                    <a:p>
                      <a:pPr algn="l" rtl="0" fontAlgn="ctr"/>
                      <a:r>
                        <a:rPr lang="it-IT" sz="1400" u="none" strike="noStrike" dirty="0">
                          <a:effectLst/>
                        </a:rPr>
                        <a:t>arretrati 2017</a:t>
                      </a:r>
                      <a:endParaRPr lang="it-IT" sz="1400" b="1" i="0" u="none" strike="noStrike" dirty="0">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0,41</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1248</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511,68</a:t>
                      </a:r>
                      <a:endParaRPr lang="it-IT" sz="1400" b="1" i="0" u="none" strike="noStrike">
                        <a:solidFill>
                          <a:srgbClr val="000000"/>
                        </a:solidFill>
                        <a:effectLst/>
                        <a:latin typeface="Calibri" panose="020F0502020204030204" pitchFamily="34" charset="0"/>
                      </a:endParaRPr>
                    </a:p>
                  </a:txBody>
                  <a:tcPr marL="457200" marR="7620" marT="7620" marB="0" anchor="ctr"/>
                </a:tc>
              </a:tr>
              <a:tr h="344694">
                <a:tc gridSpan="3">
                  <a:txBody>
                    <a:bodyPr/>
                    <a:lstStyle/>
                    <a:p>
                      <a:pPr algn="ctr" rtl="0" fontAlgn="ctr"/>
                      <a:r>
                        <a:rPr lang="it-IT" sz="1400" u="none" strike="noStrike" dirty="0">
                          <a:effectLst/>
                        </a:rPr>
                        <a:t>Totale arretrato</a:t>
                      </a:r>
                      <a:endParaRPr lang="it-IT" sz="1400" b="1" i="0" u="none" strike="noStrike" dirty="0">
                        <a:solidFill>
                          <a:srgbClr val="000000"/>
                        </a:solidFill>
                        <a:effectLst/>
                        <a:latin typeface="Calibri" panose="020F0502020204030204" pitchFamily="34" charset="0"/>
                      </a:endParaRPr>
                    </a:p>
                  </a:txBody>
                  <a:tcPr marL="7620" marR="7620" marT="7620" marB="0" anchor="ctr"/>
                </a:tc>
                <a:tc hMerge="1">
                  <a:txBody>
                    <a:bodyPr/>
                    <a:lstStyle/>
                    <a:p>
                      <a:endParaRPr lang="it-IT"/>
                    </a:p>
                  </a:txBody>
                  <a:tcPr/>
                </a:tc>
                <a:tc hMerge="1">
                  <a:txBody>
                    <a:bodyPr/>
                    <a:lstStyle/>
                    <a:p>
                      <a:endParaRPr lang="it-IT"/>
                    </a:p>
                  </a:txBody>
                  <a:tcPr/>
                </a:tc>
                <a:tc>
                  <a:txBody>
                    <a:bodyPr/>
                    <a:lstStyle/>
                    <a:p>
                      <a:pPr algn="l" rtl="0" fontAlgn="ctr"/>
                      <a:r>
                        <a:rPr lang="it-IT" sz="1400" u="none" strike="noStrike" dirty="0" smtClean="0">
                          <a:effectLst/>
                        </a:rPr>
                        <a:t>811,2 euro</a:t>
                      </a:r>
                      <a:endParaRPr lang="it-IT" sz="1400" b="1" i="0" u="none" strike="noStrike" dirty="0">
                        <a:solidFill>
                          <a:srgbClr val="000000"/>
                        </a:solidFill>
                        <a:effectLst/>
                        <a:latin typeface="Calibri" panose="020F0502020204030204" pitchFamily="34" charset="0"/>
                      </a:endParaRPr>
                    </a:p>
                  </a:txBody>
                  <a:tcPr marL="457200" marR="7620" marT="7620" marB="0" anchor="ctr"/>
                </a:tc>
              </a:tr>
            </a:tbl>
          </a:graphicData>
        </a:graphic>
      </p:graphicFrame>
      <p:graphicFrame>
        <p:nvGraphicFramePr>
          <p:cNvPr id="3" name="Tabella 2"/>
          <p:cNvGraphicFramePr>
            <a:graphicFrameLocks noGrp="1"/>
          </p:cNvGraphicFramePr>
          <p:nvPr>
            <p:extLst>
              <p:ext uri="{D42A27DB-BD31-4B8C-83A1-F6EECF244321}">
                <p14:modId xmlns:p14="http://schemas.microsoft.com/office/powerpoint/2010/main" val="912986409"/>
              </p:ext>
            </p:extLst>
          </p:nvPr>
        </p:nvGraphicFramePr>
        <p:xfrm>
          <a:off x="3307161" y="4866266"/>
          <a:ext cx="5334000" cy="1422391"/>
        </p:xfrm>
        <a:graphic>
          <a:graphicData uri="http://schemas.openxmlformats.org/drawingml/2006/table">
            <a:tbl>
              <a:tblPr firstRow="1" firstCol="1" lastRow="1" lastCol="1" bandRow="1" bandCol="1">
                <a:tableStyleId>{10A1B5D5-9B99-4C35-A422-299274C87663}</a:tableStyleId>
              </a:tblPr>
              <a:tblGrid>
                <a:gridCol w="1244600"/>
                <a:gridCol w="1231900"/>
                <a:gridCol w="1231900"/>
                <a:gridCol w="1625600"/>
              </a:tblGrid>
              <a:tr h="457200">
                <a:tc>
                  <a:txBody>
                    <a:bodyPr/>
                    <a:lstStyle/>
                    <a:p>
                      <a:pPr algn="l" rtl="0" fontAlgn="ctr"/>
                      <a:r>
                        <a:rPr lang="it-IT" sz="1400" u="none" strike="noStrike" dirty="0">
                          <a:effectLst/>
                        </a:rPr>
                        <a:t>Anno</a:t>
                      </a:r>
                      <a:endParaRPr lang="it-IT" sz="1400" b="1" i="0" u="none" strike="noStrike" dirty="0">
                        <a:solidFill>
                          <a:srgbClr val="000000"/>
                        </a:solidFill>
                        <a:effectLst/>
                        <a:latin typeface="Calibri" panose="020F0502020204030204" pitchFamily="34" charset="0"/>
                      </a:endParaRPr>
                    </a:p>
                  </a:txBody>
                  <a:tcPr marL="365760" marR="7620" marT="7620" marB="0" anchor="ctr"/>
                </a:tc>
                <a:tc>
                  <a:txBody>
                    <a:bodyPr/>
                    <a:lstStyle/>
                    <a:p>
                      <a:pPr algn="l" rtl="0" fontAlgn="ctr"/>
                      <a:r>
                        <a:rPr lang="it-IT" sz="1400" u="none" strike="noStrike">
                          <a:effectLst/>
                        </a:rPr>
                        <a:t>€/per ora</a:t>
                      </a:r>
                      <a:endParaRPr lang="it-IT" sz="1400" b="1" i="0" u="none" strike="noStrike">
                        <a:solidFill>
                          <a:srgbClr val="000000"/>
                        </a:solidFill>
                        <a:effectLst/>
                        <a:latin typeface="Calibri" panose="020F0502020204030204" pitchFamily="34" charset="0"/>
                      </a:endParaRPr>
                    </a:p>
                  </a:txBody>
                  <a:tcPr marL="274320" marR="7620" marT="7620" marB="0" anchor="ctr"/>
                </a:tc>
                <a:tc>
                  <a:txBody>
                    <a:bodyPr/>
                    <a:lstStyle/>
                    <a:p>
                      <a:pPr algn="l" rtl="0" fontAlgn="ctr"/>
                      <a:r>
                        <a:rPr lang="it-IT" sz="1400" u="none" strike="noStrike">
                          <a:effectLst/>
                        </a:rPr>
                        <a:t>n° ore/anno</a:t>
                      </a:r>
                      <a:endParaRPr lang="it-IT" sz="1400" b="1" i="0" u="none" strike="noStrike">
                        <a:solidFill>
                          <a:srgbClr val="000000"/>
                        </a:solidFill>
                        <a:effectLst/>
                        <a:latin typeface="Calibri" panose="020F0502020204030204" pitchFamily="34" charset="0"/>
                      </a:endParaRPr>
                    </a:p>
                  </a:txBody>
                  <a:tcPr marL="274320" marR="7620" marT="7620" marB="0" anchor="ctr"/>
                </a:tc>
                <a:tc>
                  <a:txBody>
                    <a:bodyPr/>
                    <a:lstStyle/>
                    <a:p>
                      <a:pPr algn="l" rtl="0" fontAlgn="ctr"/>
                      <a:r>
                        <a:rPr lang="it-IT" sz="1400" u="none" strike="noStrike">
                          <a:effectLst/>
                        </a:rPr>
                        <a:t>€/anno per n° ore</a:t>
                      </a:r>
                      <a:endParaRPr lang="it-IT" sz="1400" b="1" i="0" u="none" strike="noStrike">
                        <a:solidFill>
                          <a:srgbClr val="000000"/>
                        </a:solidFill>
                        <a:effectLst/>
                        <a:latin typeface="Calibri" panose="020F0502020204030204" pitchFamily="34" charset="0"/>
                      </a:endParaRPr>
                    </a:p>
                  </a:txBody>
                  <a:tcPr marL="274320" marR="7620" marT="7620" marB="0" anchor="ctr"/>
                </a:tc>
              </a:tr>
              <a:tr h="300957">
                <a:tc>
                  <a:txBody>
                    <a:bodyPr/>
                    <a:lstStyle/>
                    <a:p>
                      <a:pPr algn="l" rtl="0" fontAlgn="ctr"/>
                      <a:r>
                        <a:rPr lang="it-IT" sz="1400" u="none" strike="noStrike">
                          <a:effectLst/>
                        </a:rPr>
                        <a:t>arretrati 2016</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0,26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1976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513,76</a:t>
                      </a:r>
                      <a:endParaRPr lang="it-IT" sz="1400" b="1" i="0" u="none" strike="noStrike">
                        <a:solidFill>
                          <a:srgbClr val="000000"/>
                        </a:solidFill>
                        <a:effectLst/>
                        <a:latin typeface="Calibri" panose="020F0502020204030204" pitchFamily="34" charset="0"/>
                      </a:endParaRPr>
                    </a:p>
                  </a:txBody>
                  <a:tcPr marL="457200" marR="7620" marT="7620" marB="0" anchor="ctr"/>
                </a:tc>
              </a:tr>
              <a:tr h="310551">
                <a:tc>
                  <a:txBody>
                    <a:bodyPr/>
                    <a:lstStyle/>
                    <a:p>
                      <a:pPr algn="l" rtl="0" fontAlgn="ctr"/>
                      <a:r>
                        <a:rPr lang="it-IT" sz="1400" u="none" strike="noStrike">
                          <a:effectLst/>
                        </a:rPr>
                        <a:t>arretrati 2017</a:t>
                      </a:r>
                      <a:endParaRPr lang="it-IT" sz="1400" b="1" i="0" u="none" strike="noStrike">
                        <a:solidFill>
                          <a:srgbClr val="000000"/>
                        </a:solidFill>
                        <a:effectLst/>
                        <a:latin typeface="Calibri" panose="020F0502020204030204" pitchFamily="34" charset="0"/>
                      </a:endParaRPr>
                    </a:p>
                  </a:txBody>
                  <a:tcPr marR="7620" marT="7620" marB="0" anchor="ctr"/>
                </a:tc>
                <a:tc>
                  <a:txBody>
                    <a:bodyPr/>
                    <a:lstStyle/>
                    <a:p>
                      <a:pPr algn="l" rtl="0" fontAlgn="ctr"/>
                      <a:r>
                        <a:rPr lang="it-IT" sz="1400" u="none" strike="noStrike">
                          <a:effectLst/>
                        </a:rPr>
                        <a:t>0,44</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1976</a:t>
                      </a:r>
                      <a:endParaRPr lang="it-IT" sz="1400" b="1" i="0" u="none" strike="noStrike">
                        <a:solidFill>
                          <a:srgbClr val="000000"/>
                        </a:solidFill>
                        <a:effectLst/>
                        <a:latin typeface="Calibri" panose="020F0502020204030204" pitchFamily="34" charset="0"/>
                      </a:endParaRPr>
                    </a:p>
                  </a:txBody>
                  <a:tcPr marL="457200" marR="7620" marT="7620" marB="0" anchor="ctr"/>
                </a:tc>
                <a:tc>
                  <a:txBody>
                    <a:bodyPr/>
                    <a:lstStyle/>
                    <a:p>
                      <a:pPr algn="l" rtl="0" fontAlgn="ctr"/>
                      <a:r>
                        <a:rPr lang="it-IT" sz="1400" u="none" strike="noStrike">
                          <a:effectLst/>
                        </a:rPr>
                        <a:t>869,44</a:t>
                      </a:r>
                      <a:endParaRPr lang="it-IT" sz="1400" b="1" i="0" u="none" strike="noStrike">
                        <a:solidFill>
                          <a:srgbClr val="000000"/>
                        </a:solidFill>
                        <a:effectLst/>
                        <a:latin typeface="Calibri" panose="020F0502020204030204" pitchFamily="34" charset="0"/>
                      </a:endParaRPr>
                    </a:p>
                  </a:txBody>
                  <a:tcPr marL="457200" marR="7620" marT="7620" marB="0" anchor="ctr"/>
                </a:tc>
              </a:tr>
              <a:tr h="353683">
                <a:tc gridSpan="3">
                  <a:txBody>
                    <a:bodyPr/>
                    <a:lstStyle/>
                    <a:p>
                      <a:pPr algn="ctr" rtl="0" fontAlgn="ctr"/>
                      <a:r>
                        <a:rPr lang="it-IT" sz="1400" u="none" strike="noStrike">
                          <a:effectLst/>
                        </a:rPr>
                        <a:t>Totale arretrato</a:t>
                      </a:r>
                      <a:endParaRPr lang="it-IT" sz="1400" b="1" i="0" u="none" strike="noStrike">
                        <a:solidFill>
                          <a:srgbClr val="000000"/>
                        </a:solidFill>
                        <a:effectLst/>
                        <a:latin typeface="Calibri" panose="020F0502020204030204" pitchFamily="34" charset="0"/>
                      </a:endParaRPr>
                    </a:p>
                  </a:txBody>
                  <a:tcPr marL="7620" marR="7620" marT="7620" marB="0" anchor="ctr"/>
                </a:tc>
                <a:tc hMerge="1">
                  <a:txBody>
                    <a:bodyPr/>
                    <a:lstStyle/>
                    <a:p>
                      <a:endParaRPr lang="it-IT"/>
                    </a:p>
                  </a:txBody>
                  <a:tcPr/>
                </a:tc>
                <a:tc hMerge="1">
                  <a:txBody>
                    <a:bodyPr/>
                    <a:lstStyle/>
                    <a:p>
                      <a:endParaRPr lang="it-IT"/>
                    </a:p>
                  </a:txBody>
                  <a:tcPr/>
                </a:tc>
                <a:tc>
                  <a:txBody>
                    <a:bodyPr/>
                    <a:lstStyle/>
                    <a:p>
                      <a:pPr algn="l" rtl="0" fontAlgn="ctr"/>
                      <a:r>
                        <a:rPr lang="it-IT" sz="1400" u="none" strike="noStrike" dirty="0" smtClean="0">
                          <a:effectLst/>
                        </a:rPr>
                        <a:t>1383,2 euro</a:t>
                      </a:r>
                      <a:endParaRPr lang="it-IT" sz="1400" b="1" i="0" u="none" strike="noStrike" dirty="0">
                        <a:solidFill>
                          <a:srgbClr val="000000"/>
                        </a:solidFill>
                        <a:effectLst/>
                        <a:latin typeface="Calibri" panose="020F0502020204030204" pitchFamily="34" charset="0"/>
                      </a:endParaRPr>
                    </a:p>
                  </a:txBody>
                  <a:tcPr marL="457200" marR="7620" marT="7620" marB="0" anchor="ctr"/>
                </a:tc>
              </a:tr>
            </a:tbl>
          </a:graphicData>
        </a:graphic>
      </p:graphicFrame>
    </p:spTree>
    <p:extLst>
      <p:ext uri="{BB962C8B-B14F-4D97-AF65-F5344CB8AC3E}">
        <p14:creationId xmlns:p14="http://schemas.microsoft.com/office/powerpoint/2010/main" val="37238107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882</TotalTime>
  <Words>1838</Words>
  <Application>Microsoft Office PowerPoint</Application>
  <PresentationFormat>Widescreen</PresentationFormat>
  <Paragraphs>368</Paragraphs>
  <Slides>25</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25</vt:i4>
      </vt:variant>
    </vt:vector>
  </HeadingPairs>
  <TitlesOfParts>
    <vt:vector size="33" baseType="lpstr">
      <vt:lpstr>Arial</vt:lpstr>
      <vt:lpstr>Baskerville Old Face</vt:lpstr>
      <vt:lpstr>Calibri</vt:lpstr>
      <vt:lpstr>Calibri Light</vt:lpstr>
      <vt:lpstr>Cambria</vt:lpstr>
      <vt:lpstr>Times New Roman</vt:lpstr>
      <vt:lpstr>Wingdings</vt:lpstr>
      <vt:lpstr>Tema di Office</vt:lpstr>
      <vt:lpstr>Ipotesi ACN 2018  Arretrati e highlight normativi</vt:lpstr>
      <vt:lpstr>Risorse relative agli arretrati previsti per il periodo 2010-2015*</vt:lpstr>
      <vt:lpstr>Presentazione standard di PowerPoint</vt:lpstr>
      <vt:lpstr>Medicina dei Servizi Territoriali</vt:lpstr>
      <vt:lpstr>Presentazione standard di PowerPoint</vt:lpstr>
      <vt:lpstr>Presentazione standard di PowerPoint</vt:lpstr>
      <vt:lpstr>Arretrati derivanti dagli incrementi previsti  per gli anni 2016-2017*</vt:lpstr>
      <vt:lpstr>Arretrati derivanti dagli incrementi previsti  per gli anni 2016-2017</vt:lpstr>
      <vt:lpstr>Arretrati derivanti dagli incrementi previsti  per gli anni 2016-2017</vt:lpstr>
      <vt:lpstr>Highlight degli aspetti normativi dell’Accordo</vt:lpstr>
      <vt:lpstr>Obiettivi prioritari di politica sanitaria nazionale</vt:lpstr>
      <vt:lpstr>PIANO NAZIONALE DELLA CRONICITÀ (P.N.C.). </vt:lpstr>
      <vt:lpstr>PIANO NAZIONALE PREVENZIONE VACCINALE 2017-2019</vt:lpstr>
      <vt:lpstr>ACCESSO IMPROPRIO AL PRONTO SOCCORSO </vt:lpstr>
      <vt:lpstr>GOVERNO DELLE LISTE D'ATTESA E APPROPRIATEZZA</vt:lpstr>
      <vt:lpstr>Velocizzazione accesso alla professione dei giovani medici formati per la medicina generale</vt:lpstr>
      <vt:lpstr>Velocizzazione accesso alla professione dei giovani medici formati per la medicina generale</vt:lpstr>
      <vt:lpstr>Velocizzazione accesso alla professione dei giovani medici formati per la medicina generale</vt:lpstr>
      <vt:lpstr>Assegnazione di incarichi di assistenza primaria</vt:lpstr>
      <vt:lpstr>Assegnazione di incarichi di assistenza primaria</vt:lpstr>
      <vt:lpstr>Assegnazione di incarichi di assistenza primaria</vt:lpstr>
      <vt:lpstr>Assegnazione di incarichi di assistenza primaria</vt:lpstr>
      <vt:lpstr>Tutela della gravidanza</vt:lpstr>
      <vt:lpstr>Regolamentazione del diritto di sciopero</vt:lpstr>
      <vt:lpstr>Sicurezza delle sedi di Continuità Assistenziale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Pre-intesa sul testo dell’ACN</dc:title>
  <dc:creator>Mina Le Rose</dc:creator>
  <cp:lastModifiedBy>Mina Le Rose</cp:lastModifiedBy>
  <cp:revision>72</cp:revision>
  <cp:lastPrinted>2018-03-23T14:48:20Z</cp:lastPrinted>
  <dcterms:created xsi:type="dcterms:W3CDTF">2018-03-09T09:10:00Z</dcterms:created>
  <dcterms:modified xsi:type="dcterms:W3CDTF">2018-04-04T08:09:32Z</dcterms:modified>
</cp:coreProperties>
</file>